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32" r:id="rId2"/>
    <p:sldId id="433" r:id="rId3"/>
    <p:sldId id="413" r:id="rId4"/>
    <p:sldId id="415" r:id="rId5"/>
    <p:sldId id="357" r:id="rId6"/>
    <p:sldId id="326" r:id="rId7"/>
    <p:sldId id="315" r:id="rId8"/>
    <p:sldId id="316" r:id="rId9"/>
    <p:sldId id="324" r:id="rId10"/>
    <p:sldId id="430" r:id="rId11"/>
    <p:sldId id="431" r:id="rId12"/>
    <p:sldId id="325" r:id="rId13"/>
    <p:sldId id="429" r:id="rId14"/>
    <p:sldId id="296" r:id="rId15"/>
    <p:sldId id="297" r:id="rId16"/>
    <p:sldId id="300" r:id="rId17"/>
    <p:sldId id="311" r:id="rId18"/>
    <p:sldId id="312" r:id="rId19"/>
    <p:sldId id="437" r:id="rId20"/>
    <p:sldId id="313" r:id="rId21"/>
    <p:sldId id="314" r:id="rId22"/>
    <p:sldId id="343" r:id="rId23"/>
    <p:sldId id="317" r:id="rId24"/>
    <p:sldId id="318" r:id="rId25"/>
    <p:sldId id="319" r:id="rId26"/>
    <p:sldId id="359" r:id="rId27"/>
    <p:sldId id="320" r:id="rId28"/>
    <p:sldId id="435" r:id="rId29"/>
    <p:sldId id="360" r:id="rId30"/>
    <p:sldId id="345" r:id="rId31"/>
    <p:sldId id="346" r:id="rId32"/>
    <p:sldId id="321" r:id="rId33"/>
    <p:sldId id="358" r:id="rId34"/>
    <p:sldId id="434" r:id="rId35"/>
    <p:sldId id="327" r:id="rId36"/>
    <p:sldId id="438" r:id="rId37"/>
    <p:sldId id="439" r:id="rId38"/>
    <p:sldId id="348" r:id="rId39"/>
    <p:sldId id="328" r:id="rId40"/>
    <p:sldId id="426" r:id="rId41"/>
    <p:sldId id="329" r:id="rId42"/>
    <p:sldId id="416" r:id="rId43"/>
    <p:sldId id="330" r:id="rId44"/>
    <p:sldId id="331" r:id="rId45"/>
    <p:sldId id="332" r:id="rId46"/>
    <p:sldId id="361" r:id="rId47"/>
    <p:sldId id="333" r:id="rId48"/>
    <p:sldId id="334" r:id="rId49"/>
    <p:sldId id="335" r:id="rId50"/>
    <p:sldId id="336" r:id="rId51"/>
    <p:sldId id="365" r:id="rId52"/>
    <p:sldId id="366" r:id="rId53"/>
    <p:sldId id="367" r:id="rId54"/>
    <p:sldId id="368" r:id="rId55"/>
    <p:sldId id="337" r:id="rId56"/>
    <p:sldId id="436" r:id="rId57"/>
    <p:sldId id="338" r:id="rId58"/>
    <p:sldId id="369" r:id="rId59"/>
    <p:sldId id="341" r:id="rId60"/>
    <p:sldId id="373" r:id="rId61"/>
    <p:sldId id="349" r:id="rId62"/>
    <p:sldId id="350" r:id="rId63"/>
    <p:sldId id="351" r:id="rId64"/>
    <p:sldId id="352" r:id="rId65"/>
    <p:sldId id="353" r:id="rId66"/>
    <p:sldId id="354" r:id="rId67"/>
    <p:sldId id="355" r:id="rId68"/>
    <p:sldId id="356" r:id="rId69"/>
    <p:sldId id="374" r:id="rId70"/>
    <p:sldId id="375" r:id="rId71"/>
    <p:sldId id="376" r:id="rId72"/>
    <p:sldId id="381" r:id="rId73"/>
    <p:sldId id="384" r:id="rId74"/>
    <p:sldId id="383" r:id="rId75"/>
    <p:sldId id="382" r:id="rId76"/>
    <p:sldId id="385" r:id="rId77"/>
    <p:sldId id="386" r:id="rId78"/>
    <p:sldId id="387" r:id="rId79"/>
    <p:sldId id="388" r:id="rId80"/>
    <p:sldId id="389" r:id="rId81"/>
    <p:sldId id="398" r:id="rId82"/>
    <p:sldId id="392" r:id="rId83"/>
    <p:sldId id="399" r:id="rId84"/>
    <p:sldId id="400" r:id="rId85"/>
    <p:sldId id="401" r:id="rId86"/>
    <p:sldId id="402" r:id="rId87"/>
    <p:sldId id="403" r:id="rId88"/>
    <p:sldId id="404" r:id="rId89"/>
    <p:sldId id="405" r:id="rId90"/>
    <p:sldId id="406" r:id="rId91"/>
    <p:sldId id="407" r:id="rId92"/>
    <p:sldId id="408" r:id="rId93"/>
    <p:sldId id="409" r:id="rId94"/>
    <p:sldId id="410" r:id="rId95"/>
    <p:sldId id="411" r:id="rId96"/>
    <p:sldId id="412" r:id="rId97"/>
    <p:sldId id="418" r:id="rId98"/>
    <p:sldId id="419" r:id="rId99"/>
    <p:sldId id="420" r:id="rId100"/>
    <p:sldId id="422" r:id="rId101"/>
    <p:sldId id="423" r:id="rId102"/>
    <p:sldId id="424" r:id="rId10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51" autoAdjust="0"/>
    <p:restoredTop sz="86353" autoAdjust="0"/>
  </p:normalViewPr>
  <p:slideViewPr>
    <p:cSldViewPr>
      <p:cViewPr>
        <p:scale>
          <a:sx n="70" d="100"/>
          <a:sy n="70" d="100"/>
        </p:scale>
        <p:origin x="-1548" y="-4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C98785-3297-4192-A2EC-316CEEAC0D58}" type="doc">
      <dgm:prSet loTypeId="urn:microsoft.com/office/officeart/2005/8/layout/hierarchy2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22271F78-D871-489B-800A-6AC02D2024A5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chemeClr val="tx2">
                  <a:lumMod val="50000"/>
                </a:schemeClr>
              </a:solidFill>
            </a:rPr>
            <a:t>КРОВЬ</a:t>
          </a:r>
          <a:endParaRPr lang="ru-RU" b="1" dirty="0">
            <a:solidFill>
              <a:schemeClr val="tx2">
                <a:lumMod val="50000"/>
              </a:schemeClr>
            </a:solidFill>
          </a:endParaRPr>
        </a:p>
      </dgm:t>
    </dgm:pt>
    <dgm:pt modelId="{9905889B-1265-42AD-A1E5-357D5D518EAF}" type="parTrans" cxnId="{535F2A52-B4DA-45D3-A114-B6EF1F629832}">
      <dgm:prSet/>
      <dgm:spPr/>
      <dgm:t>
        <a:bodyPr/>
        <a:lstStyle/>
        <a:p>
          <a:endParaRPr lang="ru-RU"/>
        </a:p>
      </dgm:t>
    </dgm:pt>
    <dgm:pt modelId="{F5C175EC-6C21-4F8B-A94D-107FF05DCE15}" type="sibTrans" cxnId="{535F2A52-B4DA-45D3-A114-B6EF1F629832}">
      <dgm:prSet/>
      <dgm:spPr/>
      <dgm:t>
        <a:bodyPr/>
        <a:lstStyle/>
        <a:p>
          <a:endParaRPr lang="ru-RU"/>
        </a:p>
      </dgm:t>
    </dgm:pt>
    <dgm:pt modelId="{72158114-4B37-4572-8F27-7A3AF309637B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chemeClr val="bg2">
                  <a:lumMod val="10000"/>
                </a:schemeClr>
              </a:solidFill>
            </a:rPr>
            <a:t>ПЛАЗМА</a:t>
          </a:r>
        </a:p>
        <a:p>
          <a:r>
            <a:rPr lang="ru-RU" b="1" dirty="0" smtClean="0">
              <a:solidFill>
                <a:schemeClr val="bg2">
                  <a:lumMod val="10000"/>
                </a:schemeClr>
              </a:solidFill>
            </a:rPr>
            <a:t>55-60%</a:t>
          </a:r>
          <a:endParaRPr lang="ru-RU" b="1" dirty="0">
            <a:solidFill>
              <a:schemeClr val="bg2">
                <a:lumMod val="10000"/>
              </a:schemeClr>
            </a:solidFill>
          </a:endParaRPr>
        </a:p>
      </dgm:t>
    </dgm:pt>
    <dgm:pt modelId="{AC51C057-75A3-4501-82D8-9DEC7DCBE957}" type="parTrans" cxnId="{6A60F330-BA07-4699-82D6-0200835BDCEA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1F15DE76-1E97-4F10-8BB7-DAA7208E7178}" type="sibTrans" cxnId="{6A60F330-BA07-4699-82D6-0200835BDCEA}">
      <dgm:prSet/>
      <dgm:spPr/>
      <dgm:t>
        <a:bodyPr/>
        <a:lstStyle/>
        <a:p>
          <a:endParaRPr lang="ru-RU"/>
        </a:p>
      </dgm:t>
    </dgm:pt>
    <dgm:pt modelId="{E4440AC1-EF97-4F35-8551-72E9A76BAAC5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chemeClr val="bg2">
                  <a:lumMod val="10000"/>
                </a:schemeClr>
              </a:solidFill>
            </a:rPr>
            <a:t>ФОРМЕННЫЕ ЭЛЕМЕНТЫ КРОВИ</a:t>
          </a:r>
        </a:p>
        <a:p>
          <a:r>
            <a:rPr lang="ru-RU" b="1" dirty="0" smtClean="0">
              <a:solidFill>
                <a:schemeClr val="bg2">
                  <a:lumMod val="10000"/>
                </a:schemeClr>
              </a:solidFill>
            </a:rPr>
            <a:t>40-45%</a:t>
          </a:r>
          <a:endParaRPr lang="ru-RU" b="1" dirty="0">
            <a:solidFill>
              <a:schemeClr val="bg2">
                <a:lumMod val="10000"/>
              </a:schemeClr>
            </a:solidFill>
          </a:endParaRPr>
        </a:p>
      </dgm:t>
    </dgm:pt>
    <dgm:pt modelId="{0E47FCE4-EF52-4A53-A11E-90C8DD22E9A2}" type="parTrans" cxnId="{290E2075-C1F5-48EE-99A9-2EA2D8E4C158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A100D4F5-D0DF-41AE-B053-5066A3D057D0}" type="sibTrans" cxnId="{290E2075-C1F5-48EE-99A9-2EA2D8E4C158}">
      <dgm:prSet/>
      <dgm:spPr/>
      <dgm:t>
        <a:bodyPr/>
        <a:lstStyle/>
        <a:p>
          <a:endParaRPr lang="ru-RU"/>
        </a:p>
      </dgm:t>
    </dgm:pt>
    <dgm:pt modelId="{C878F5D9-6346-4EB6-A633-D12FBE32363B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chemeClr val="bg2">
                  <a:lumMod val="10000"/>
                </a:schemeClr>
              </a:solidFill>
            </a:rPr>
            <a:t>ТРОМБОЦИТЫ</a:t>
          </a:r>
          <a:endParaRPr lang="ru-RU" b="1" dirty="0">
            <a:solidFill>
              <a:schemeClr val="bg2">
                <a:lumMod val="10000"/>
              </a:schemeClr>
            </a:solidFill>
          </a:endParaRPr>
        </a:p>
      </dgm:t>
    </dgm:pt>
    <dgm:pt modelId="{09AD6C0E-C9FF-478E-BB43-56F257E77550}" type="parTrans" cxnId="{3BD361D2-7C59-40BC-8431-F1F41BA233CA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AACC7FE4-87F3-4455-9940-7602EE6E18F7}" type="sibTrans" cxnId="{3BD361D2-7C59-40BC-8431-F1F41BA233CA}">
      <dgm:prSet/>
      <dgm:spPr/>
      <dgm:t>
        <a:bodyPr/>
        <a:lstStyle/>
        <a:p>
          <a:endParaRPr lang="ru-RU"/>
        </a:p>
      </dgm:t>
    </dgm:pt>
    <dgm:pt modelId="{C66A13D3-F27E-45BD-9B85-3335640754C5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chemeClr val="bg2">
                  <a:lumMod val="10000"/>
                </a:schemeClr>
              </a:solidFill>
            </a:rPr>
            <a:t>ЛЕЙКОЦИТЫ</a:t>
          </a:r>
          <a:endParaRPr lang="ru-RU" b="1" dirty="0">
            <a:solidFill>
              <a:schemeClr val="bg2">
                <a:lumMod val="10000"/>
              </a:schemeClr>
            </a:solidFill>
          </a:endParaRPr>
        </a:p>
      </dgm:t>
    </dgm:pt>
    <dgm:pt modelId="{BFC8FF0E-6E4D-42AC-9C9E-2EA0E363E0AB}" type="parTrans" cxnId="{55BF8D7C-9384-4249-A861-5B2FDDCC7B2B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6741A3A9-D450-4FF0-933B-209F2DC5E3F1}" type="sibTrans" cxnId="{55BF8D7C-9384-4249-A861-5B2FDDCC7B2B}">
      <dgm:prSet/>
      <dgm:spPr/>
      <dgm:t>
        <a:bodyPr/>
        <a:lstStyle/>
        <a:p>
          <a:endParaRPr lang="ru-RU"/>
        </a:p>
      </dgm:t>
    </dgm:pt>
    <dgm:pt modelId="{8D339D98-DB7B-4821-AD58-E90F22308F46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chemeClr val="bg2">
                  <a:lumMod val="10000"/>
                </a:schemeClr>
              </a:solidFill>
            </a:rPr>
            <a:t>ЭРИТРОЦИТЫ</a:t>
          </a:r>
          <a:endParaRPr lang="ru-RU" b="1" dirty="0">
            <a:solidFill>
              <a:schemeClr val="bg2">
                <a:lumMod val="10000"/>
              </a:schemeClr>
            </a:solidFill>
          </a:endParaRPr>
        </a:p>
      </dgm:t>
    </dgm:pt>
    <dgm:pt modelId="{1DF37A61-4755-4902-959E-24D4E07972F3}" type="parTrans" cxnId="{3420981A-7F59-465B-A2F8-1B24780D92CE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84F44004-E38A-4CEF-B5E4-0C9DB0F2B39D}" type="sibTrans" cxnId="{3420981A-7F59-465B-A2F8-1B24780D92CE}">
      <dgm:prSet/>
      <dgm:spPr/>
      <dgm:t>
        <a:bodyPr/>
        <a:lstStyle/>
        <a:p>
          <a:endParaRPr lang="ru-RU"/>
        </a:p>
      </dgm:t>
    </dgm:pt>
    <dgm:pt modelId="{F30D2CE4-F48B-41CA-8392-11C9F13508B6}" type="pres">
      <dgm:prSet presAssocID="{F7C98785-3297-4192-A2EC-316CEEAC0D5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EBAD90-12C6-47C9-9202-1821235B7DCC}" type="pres">
      <dgm:prSet presAssocID="{22271F78-D871-489B-800A-6AC02D2024A5}" presName="root1" presStyleCnt="0"/>
      <dgm:spPr/>
    </dgm:pt>
    <dgm:pt modelId="{91F76141-CBCF-408B-960A-FF9469ECEBED}" type="pres">
      <dgm:prSet presAssocID="{22271F78-D871-489B-800A-6AC02D2024A5}" presName="LevelOneTextNode" presStyleLbl="node0" presStyleIdx="0" presStyleCnt="1" custLinFactNeighborX="-1580" custLinFactNeighborY="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2AF7388-8A67-491A-A903-6BAF05C8D89C}" type="pres">
      <dgm:prSet presAssocID="{22271F78-D871-489B-800A-6AC02D2024A5}" presName="level2hierChild" presStyleCnt="0"/>
      <dgm:spPr/>
    </dgm:pt>
    <dgm:pt modelId="{35749D16-69EA-4CBB-AEB1-1A5551DD9F20}" type="pres">
      <dgm:prSet presAssocID="{AC51C057-75A3-4501-82D8-9DEC7DCBE957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AA90DE6E-CB7A-41EA-A371-12B6C8E16CD0}" type="pres">
      <dgm:prSet presAssocID="{AC51C057-75A3-4501-82D8-9DEC7DCBE957}" presName="connTx" presStyleLbl="parChTrans1D2" presStyleIdx="0" presStyleCnt="2"/>
      <dgm:spPr/>
      <dgm:t>
        <a:bodyPr/>
        <a:lstStyle/>
        <a:p>
          <a:endParaRPr lang="ru-RU"/>
        </a:p>
      </dgm:t>
    </dgm:pt>
    <dgm:pt modelId="{B915B56B-9950-4C2C-BD96-94C5BEC0D4EA}" type="pres">
      <dgm:prSet presAssocID="{72158114-4B37-4572-8F27-7A3AF309637B}" presName="root2" presStyleCnt="0"/>
      <dgm:spPr/>
    </dgm:pt>
    <dgm:pt modelId="{EB5975BA-5E87-475D-9745-DB6B6DCDFF54}" type="pres">
      <dgm:prSet presAssocID="{72158114-4B37-4572-8F27-7A3AF309637B}" presName="LevelTwoTextNode" presStyleLbl="node2" presStyleIdx="0" presStyleCnt="2" custLinFactNeighborX="-4312" custLinFactNeighborY="-88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028B25B-A72A-46E3-A8FB-A8CBA368F496}" type="pres">
      <dgm:prSet presAssocID="{72158114-4B37-4572-8F27-7A3AF309637B}" presName="level3hierChild" presStyleCnt="0"/>
      <dgm:spPr/>
    </dgm:pt>
    <dgm:pt modelId="{33585F61-C916-4D9D-B7FA-60290978DB17}" type="pres">
      <dgm:prSet presAssocID="{0E47FCE4-EF52-4A53-A11E-90C8DD22E9A2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6499FAF1-4EAB-40DD-8D64-BA72A7A69A3D}" type="pres">
      <dgm:prSet presAssocID="{0E47FCE4-EF52-4A53-A11E-90C8DD22E9A2}" presName="connTx" presStyleLbl="parChTrans1D2" presStyleIdx="1" presStyleCnt="2"/>
      <dgm:spPr/>
      <dgm:t>
        <a:bodyPr/>
        <a:lstStyle/>
        <a:p>
          <a:endParaRPr lang="ru-RU"/>
        </a:p>
      </dgm:t>
    </dgm:pt>
    <dgm:pt modelId="{7E7F876B-E0FB-4B58-9046-60722A783F76}" type="pres">
      <dgm:prSet presAssocID="{E4440AC1-EF97-4F35-8551-72E9A76BAAC5}" presName="root2" presStyleCnt="0"/>
      <dgm:spPr/>
    </dgm:pt>
    <dgm:pt modelId="{A1959693-CF63-4CD5-92CB-61DB9AD5E2EB}" type="pres">
      <dgm:prSet presAssocID="{E4440AC1-EF97-4F35-8551-72E9A76BAAC5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976C5FF-3B4E-4B87-A1C8-972C62BA1C4B}" type="pres">
      <dgm:prSet presAssocID="{E4440AC1-EF97-4F35-8551-72E9A76BAAC5}" presName="level3hierChild" presStyleCnt="0"/>
      <dgm:spPr/>
    </dgm:pt>
    <dgm:pt modelId="{1DF5E5B5-30DF-4BFD-86A3-679FAC31951A}" type="pres">
      <dgm:prSet presAssocID="{1DF37A61-4755-4902-959E-24D4E07972F3}" presName="conn2-1" presStyleLbl="parChTrans1D3" presStyleIdx="0" presStyleCnt="3"/>
      <dgm:spPr/>
      <dgm:t>
        <a:bodyPr/>
        <a:lstStyle/>
        <a:p>
          <a:endParaRPr lang="ru-RU"/>
        </a:p>
      </dgm:t>
    </dgm:pt>
    <dgm:pt modelId="{ECC09CE0-6104-466D-B24B-527AE23C1049}" type="pres">
      <dgm:prSet presAssocID="{1DF37A61-4755-4902-959E-24D4E07972F3}" presName="connTx" presStyleLbl="parChTrans1D3" presStyleIdx="0" presStyleCnt="3"/>
      <dgm:spPr/>
      <dgm:t>
        <a:bodyPr/>
        <a:lstStyle/>
        <a:p>
          <a:endParaRPr lang="ru-RU"/>
        </a:p>
      </dgm:t>
    </dgm:pt>
    <dgm:pt modelId="{32D04EF3-25B9-49E7-AA84-C810D3F212BB}" type="pres">
      <dgm:prSet presAssocID="{8D339D98-DB7B-4821-AD58-E90F22308F46}" presName="root2" presStyleCnt="0"/>
      <dgm:spPr/>
    </dgm:pt>
    <dgm:pt modelId="{7DB45015-4DA2-46EE-98CF-82123C3FED94}" type="pres">
      <dgm:prSet presAssocID="{8D339D98-DB7B-4821-AD58-E90F22308F46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A5A56D3-1311-4ABC-9621-FE559BD0F413}" type="pres">
      <dgm:prSet presAssocID="{8D339D98-DB7B-4821-AD58-E90F22308F46}" presName="level3hierChild" presStyleCnt="0"/>
      <dgm:spPr/>
    </dgm:pt>
    <dgm:pt modelId="{D6A2530B-0802-4521-810D-4B8C3BD31AD7}" type="pres">
      <dgm:prSet presAssocID="{BFC8FF0E-6E4D-42AC-9C9E-2EA0E363E0AB}" presName="conn2-1" presStyleLbl="parChTrans1D3" presStyleIdx="1" presStyleCnt="3"/>
      <dgm:spPr/>
      <dgm:t>
        <a:bodyPr/>
        <a:lstStyle/>
        <a:p>
          <a:endParaRPr lang="ru-RU"/>
        </a:p>
      </dgm:t>
    </dgm:pt>
    <dgm:pt modelId="{5E1266AD-66DA-4BDB-A89C-FC837FDEF939}" type="pres">
      <dgm:prSet presAssocID="{BFC8FF0E-6E4D-42AC-9C9E-2EA0E363E0AB}" presName="connTx" presStyleLbl="parChTrans1D3" presStyleIdx="1" presStyleCnt="3"/>
      <dgm:spPr/>
      <dgm:t>
        <a:bodyPr/>
        <a:lstStyle/>
        <a:p>
          <a:endParaRPr lang="ru-RU"/>
        </a:p>
      </dgm:t>
    </dgm:pt>
    <dgm:pt modelId="{A0041A1E-783D-4495-8DF6-1731722EDED6}" type="pres">
      <dgm:prSet presAssocID="{C66A13D3-F27E-45BD-9B85-3335640754C5}" presName="root2" presStyleCnt="0"/>
      <dgm:spPr/>
    </dgm:pt>
    <dgm:pt modelId="{0BC32EEC-271C-4328-B0CF-E285A32C051E}" type="pres">
      <dgm:prSet presAssocID="{C66A13D3-F27E-45BD-9B85-3335640754C5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E511A24-8CC3-4FD6-BD7F-176CF61B182F}" type="pres">
      <dgm:prSet presAssocID="{C66A13D3-F27E-45BD-9B85-3335640754C5}" presName="level3hierChild" presStyleCnt="0"/>
      <dgm:spPr/>
    </dgm:pt>
    <dgm:pt modelId="{89CEDE56-2D59-4FE5-BA1B-C6A928012066}" type="pres">
      <dgm:prSet presAssocID="{09AD6C0E-C9FF-478E-BB43-56F257E77550}" presName="conn2-1" presStyleLbl="parChTrans1D3" presStyleIdx="2" presStyleCnt="3"/>
      <dgm:spPr/>
      <dgm:t>
        <a:bodyPr/>
        <a:lstStyle/>
        <a:p>
          <a:endParaRPr lang="ru-RU"/>
        </a:p>
      </dgm:t>
    </dgm:pt>
    <dgm:pt modelId="{74D6322E-47F2-4D4F-A476-1829D4F00AC6}" type="pres">
      <dgm:prSet presAssocID="{09AD6C0E-C9FF-478E-BB43-56F257E77550}" presName="connTx" presStyleLbl="parChTrans1D3" presStyleIdx="2" presStyleCnt="3"/>
      <dgm:spPr/>
      <dgm:t>
        <a:bodyPr/>
        <a:lstStyle/>
        <a:p>
          <a:endParaRPr lang="ru-RU"/>
        </a:p>
      </dgm:t>
    </dgm:pt>
    <dgm:pt modelId="{FC7EF11E-D2B3-468E-91BF-B0633D59718B}" type="pres">
      <dgm:prSet presAssocID="{C878F5D9-6346-4EB6-A633-D12FBE32363B}" presName="root2" presStyleCnt="0"/>
      <dgm:spPr/>
    </dgm:pt>
    <dgm:pt modelId="{D720DD92-D90F-4272-9C3F-755C5CAA70E9}" type="pres">
      <dgm:prSet presAssocID="{C878F5D9-6346-4EB6-A633-D12FBE32363B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9E59DB4-7CC1-4367-A7B3-C58180E98F48}" type="pres">
      <dgm:prSet presAssocID="{C878F5D9-6346-4EB6-A633-D12FBE32363B}" presName="level3hierChild" presStyleCnt="0"/>
      <dgm:spPr/>
    </dgm:pt>
  </dgm:ptLst>
  <dgm:cxnLst>
    <dgm:cxn modelId="{9731A0BE-0721-4DD4-85CA-B61EC9254B10}" type="presOf" srcId="{0E47FCE4-EF52-4A53-A11E-90C8DD22E9A2}" destId="{6499FAF1-4EAB-40DD-8D64-BA72A7A69A3D}" srcOrd="1" destOrd="0" presId="urn:microsoft.com/office/officeart/2005/8/layout/hierarchy2"/>
    <dgm:cxn modelId="{045ADD97-A5AF-4A05-AF91-AE906F4EBA9A}" type="presOf" srcId="{8D339D98-DB7B-4821-AD58-E90F22308F46}" destId="{7DB45015-4DA2-46EE-98CF-82123C3FED94}" srcOrd="0" destOrd="0" presId="urn:microsoft.com/office/officeart/2005/8/layout/hierarchy2"/>
    <dgm:cxn modelId="{DD6D8371-E28B-472B-A76F-5A9A5D72E34D}" type="presOf" srcId="{C66A13D3-F27E-45BD-9B85-3335640754C5}" destId="{0BC32EEC-271C-4328-B0CF-E285A32C051E}" srcOrd="0" destOrd="0" presId="urn:microsoft.com/office/officeart/2005/8/layout/hierarchy2"/>
    <dgm:cxn modelId="{BE94B8E3-C47B-4CA6-BA94-C5FB1A218CDF}" type="presOf" srcId="{0E47FCE4-EF52-4A53-A11E-90C8DD22E9A2}" destId="{33585F61-C916-4D9D-B7FA-60290978DB17}" srcOrd="0" destOrd="0" presId="urn:microsoft.com/office/officeart/2005/8/layout/hierarchy2"/>
    <dgm:cxn modelId="{290E2075-C1F5-48EE-99A9-2EA2D8E4C158}" srcId="{22271F78-D871-489B-800A-6AC02D2024A5}" destId="{E4440AC1-EF97-4F35-8551-72E9A76BAAC5}" srcOrd="1" destOrd="0" parTransId="{0E47FCE4-EF52-4A53-A11E-90C8DD22E9A2}" sibTransId="{A100D4F5-D0DF-41AE-B053-5066A3D057D0}"/>
    <dgm:cxn modelId="{9B9EA541-3DDF-45C2-B588-4A9A8488114A}" type="presOf" srcId="{22271F78-D871-489B-800A-6AC02D2024A5}" destId="{91F76141-CBCF-408B-960A-FF9469ECEBED}" srcOrd="0" destOrd="0" presId="urn:microsoft.com/office/officeart/2005/8/layout/hierarchy2"/>
    <dgm:cxn modelId="{87280B25-81E5-4973-8DF2-2BA61C9B8A0A}" type="presOf" srcId="{C878F5D9-6346-4EB6-A633-D12FBE32363B}" destId="{D720DD92-D90F-4272-9C3F-755C5CAA70E9}" srcOrd="0" destOrd="0" presId="urn:microsoft.com/office/officeart/2005/8/layout/hierarchy2"/>
    <dgm:cxn modelId="{71EDBD1D-87F1-492A-9F84-BF2C69BB41DC}" type="presOf" srcId="{F7C98785-3297-4192-A2EC-316CEEAC0D58}" destId="{F30D2CE4-F48B-41CA-8392-11C9F13508B6}" srcOrd="0" destOrd="0" presId="urn:microsoft.com/office/officeart/2005/8/layout/hierarchy2"/>
    <dgm:cxn modelId="{3420981A-7F59-465B-A2F8-1B24780D92CE}" srcId="{E4440AC1-EF97-4F35-8551-72E9A76BAAC5}" destId="{8D339D98-DB7B-4821-AD58-E90F22308F46}" srcOrd="0" destOrd="0" parTransId="{1DF37A61-4755-4902-959E-24D4E07972F3}" sibTransId="{84F44004-E38A-4CEF-B5E4-0C9DB0F2B39D}"/>
    <dgm:cxn modelId="{4ADEB4AD-2EBB-4A73-A7E8-64AFCACF2AFA}" type="presOf" srcId="{1DF37A61-4755-4902-959E-24D4E07972F3}" destId="{ECC09CE0-6104-466D-B24B-527AE23C1049}" srcOrd="1" destOrd="0" presId="urn:microsoft.com/office/officeart/2005/8/layout/hierarchy2"/>
    <dgm:cxn modelId="{71CA6824-25C8-4E91-93C7-A6F5280FFB06}" type="presOf" srcId="{72158114-4B37-4572-8F27-7A3AF309637B}" destId="{EB5975BA-5E87-475D-9745-DB6B6DCDFF54}" srcOrd="0" destOrd="0" presId="urn:microsoft.com/office/officeart/2005/8/layout/hierarchy2"/>
    <dgm:cxn modelId="{21BA72B5-CA1E-4D6A-8ED1-6FE6ACFA68A4}" type="presOf" srcId="{AC51C057-75A3-4501-82D8-9DEC7DCBE957}" destId="{35749D16-69EA-4CBB-AEB1-1A5551DD9F20}" srcOrd="0" destOrd="0" presId="urn:microsoft.com/office/officeart/2005/8/layout/hierarchy2"/>
    <dgm:cxn modelId="{535F2A52-B4DA-45D3-A114-B6EF1F629832}" srcId="{F7C98785-3297-4192-A2EC-316CEEAC0D58}" destId="{22271F78-D871-489B-800A-6AC02D2024A5}" srcOrd="0" destOrd="0" parTransId="{9905889B-1265-42AD-A1E5-357D5D518EAF}" sibTransId="{F5C175EC-6C21-4F8B-A94D-107FF05DCE15}"/>
    <dgm:cxn modelId="{6F2A3C73-C4A5-44FA-8E33-36EA178F783E}" type="presOf" srcId="{E4440AC1-EF97-4F35-8551-72E9A76BAAC5}" destId="{A1959693-CF63-4CD5-92CB-61DB9AD5E2EB}" srcOrd="0" destOrd="0" presId="urn:microsoft.com/office/officeart/2005/8/layout/hierarchy2"/>
    <dgm:cxn modelId="{3552F7DC-C591-4723-BF4F-B9EF70E68B08}" type="presOf" srcId="{09AD6C0E-C9FF-478E-BB43-56F257E77550}" destId="{74D6322E-47F2-4D4F-A476-1829D4F00AC6}" srcOrd="1" destOrd="0" presId="urn:microsoft.com/office/officeart/2005/8/layout/hierarchy2"/>
    <dgm:cxn modelId="{6A60F330-BA07-4699-82D6-0200835BDCEA}" srcId="{22271F78-D871-489B-800A-6AC02D2024A5}" destId="{72158114-4B37-4572-8F27-7A3AF309637B}" srcOrd="0" destOrd="0" parTransId="{AC51C057-75A3-4501-82D8-9DEC7DCBE957}" sibTransId="{1F15DE76-1E97-4F10-8BB7-DAA7208E7178}"/>
    <dgm:cxn modelId="{55BF8D7C-9384-4249-A861-5B2FDDCC7B2B}" srcId="{E4440AC1-EF97-4F35-8551-72E9A76BAAC5}" destId="{C66A13D3-F27E-45BD-9B85-3335640754C5}" srcOrd="1" destOrd="0" parTransId="{BFC8FF0E-6E4D-42AC-9C9E-2EA0E363E0AB}" sibTransId="{6741A3A9-D450-4FF0-933B-209F2DC5E3F1}"/>
    <dgm:cxn modelId="{F73881F3-3DD7-44AF-B854-F8E2B82FD061}" type="presOf" srcId="{1DF37A61-4755-4902-959E-24D4E07972F3}" destId="{1DF5E5B5-30DF-4BFD-86A3-679FAC31951A}" srcOrd="0" destOrd="0" presId="urn:microsoft.com/office/officeart/2005/8/layout/hierarchy2"/>
    <dgm:cxn modelId="{3BD361D2-7C59-40BC-8431-F1F41BA233CA}" srcId="{E4440AC1-EF97-4F35-8551-72E9A76BAAC5}" destId="{C878F5D9-6346-4EB6-A633-D12FBE32363B}" srcOrd="2" destOrd="0" parTransId="{09AD6C0E-C9FF-478E-BB43-56F257E77550}" sibTransId="{AACC7FE4-87F3-4455-9940-7602EE6E18F7}"/>
    <dgm:cxn modelId="{5AF75945-EB5F-45C6-B7AD-B2C15FAAD455}" type="presOf" srcId="{BFC8FF0E-6E4D-42AC-9C9E-2EA0E363E0AB}" destId="{5E1266AD-66DA-4BDB-A89C-FC837FDEF939}" srcOrd="1" destOrd="0" presId="urn:microsoft.com/office/officeart/2005/8/layout/hierarchy2"/>
    <dgm:cxn modelId="{B0BCCB0D-17FE-42FB-84E3-220FE9228C72}" type="presOf" srcId="{AC51C057-75A3-4501-82D8-9DEC7DCBE957}" destId="{AA90DE6E-CB7A-41EA-A371-12B6C8E16CD0}" srcOrd="1" destOrd="0" presId="urn:microsoft.com/office/officeart/2005/8/layout/hierarchy2"/>
    <dgm:cxn modelId="{550A6A87-AC22-4337-A70F-C2938C0D0526}" type="presOf" srcId="{09AD6C0E-C9FF-478E-BB43-56F257E77550}" destId="{89CEDE56-2D59-4FE5-BA1B-C6A928012066}" srcOrd="0" destOrd="0" presId="urn:microsoft.com/office/officeart/2005/8/layout/hierarchy2"/>
    <dgm:cxn modelId="{14F999F6-448D-4073-8565-0FCFF5814763}" type="presOf" srcId="{BFC8FF0E-6E4D-42AC-9C9E-2EA0E363E0AB}" destId="{D6A2530B-0802-4521-810D-4B8C3BD31AD7}" srcOrd="0" destOrd="0" presId="urn:microsoft.com/office/officeart/2005/8/layout/hierarchy2"/>
    <dgm:cxn modelId="{93DBC7B2-249A-4BE3-93E6-4B82BE0B25DE}" type="presParOf" srcId="{F30D2CE4-F48B-41CA-8392-11C9F13508B6}" destId="{C3EBAD90-12C6-47C9-9202-1821235B7DCC}" srcOrd="0" destOrd="0" presId="urn:microsoft.com/office/officeart/2005/8/layout/hierarchy2"/>
    <dgm:cxn modelId="{A8E9FB2D-C600-431C-8430-F777A44A4F60}" type="presParOf" srcId="{C3EBAD90-12C6-47C9-9202-1821235B7DCC}" destId="{91F76141-CBCF-408B-960A-FF9469ECEBED}" srcOrd="0" destOrd="0" presId="urn:microsoft.com/office/officeart/2005/8/layout/hierarchy2"/>
    <dgm:cxn modelId="{9E9D14EE-E199-4846-B7B5-9DE5F839D30F}" type="presParOf" srcId="{C3EBAD90-12C6-47C9-9202-1821235B7DCC}" destId="{C2AF7388-8A67-491A-A903-6BAF05C8D89C}" srcOrd="1" destOrd="0" presId="urn:microsoft.com/office/officeart/2005/8/layout/hierarchy2"/>
    <dgm:cxn modelId="{13B17DB6-C0CB-432C-A393-4622831426C3}" type="presParOf" srcId="{C2AF7388-8A67-491A-A903-6BAF05C8D89C}" destId="{35749D16-69EA-4CBB-AEB1-1A5551DD9F20}" srcOrd="0" destOrd="0" presId="urn:microsoft.com/office/officeart/2005/8/layout/hierarchy2"/>
    <dgm:cxn modelId="{1D084A63-9E3B-4F84-9DDB-704750EB65EA}" type="presParOf" srcId="{35749D16-69EA-4CBB-AEB1-1A5551DD9F20}" destId="{AA90DE6E-CB7A-41EA-A371-12B6C8E16CD0}" srcOrd="0" destOrd="0" presId="urn:microsoft.com/office/officeart/2005/8/layout/hierarchy2"/>
    <dgm:cxn modelId="{7E3FA8C0-0C25-485F-BB02-BE71F11BB12C}" type="presParOf" srcId="{C2AF7388-8A67-491A-A903-6BAF05C8D89C}" destId="{B915B56B-9950-4C2C-BD96-94C5BEC0D4EA}" srcOrd="1" destOrd="0" presId="urn:microsoft.com/office/officeart/2005/8/layout/hierarchy2"/>
    <dgm:cxn modelId="{8734263E-FCA0-4182-A906-EAFCC5DB1A4A}" type="presParOf" srcId="{B915B56B-9950-4C2C-BD96-94C5BEC0D4EA}" destId="{EB5975BA-5E87-475D-9745-DB6B6DCDFF54}" srcOrd="0" destOrd="0" presId="urn:microsoft.com/office/officeart/2005/8/layout/hierarchy2"/>
    <dgm:cxn modelId="{6F13B0F3-DAC3-419D-910B-B4B84017B966}" type="presParOf" srcId="{B915B56B-9950-4C2C-BD96-94C5BEC0D4EA}" destId="{D028B25B-A72A-46E3-A8FB-A8CBA368F496}" srcOrd="1" destOrd="0" presId="urn:microsoft.com/office/officeart/2005/8/layout/hierarchy2"/>
    <dgm:cxn modelId="{D990CC03-B80F-4B4C-BDE0-7247B7958FF4}" type="presParOf" srcId="{C2AF7388-8A67-491A-A903-6BAF05C8D89C}" destId="{33585F61-C916-4D9D-B7FA-60290978DB17}" srcOrd="2" destOrd="0" presId="urn:microsoft.com/office/officeart/2005/8/layout/hierarchy2"/>
    <dgm:cxn modelId="{C6376852-F42B-47A8-8BEB-5A56742D267B}" type="presParOf" srcId="{33585F61-C916-4D9D-B7FA-60290978DB17}" destId="{6499FAF1-4EAB-40DD-8D64-BA72A7A69A3D}" srcOrd="0" destOrd="0" presId="urn:microsoft.com/office/officeart/2005/8/layout/hierarchy2"/>
    <dgm:cxn modelId="{8EB2D583-768C-4560-9C15-5375EE306321}" type="presParOf" srcId="{C2AF7388-8A67-491A-A903-6BAF05C8D89C}" destId="{7E7F876B-E0FB-4B58-9046-60722A783F76}" srcOrd="3" destOrd="0" presId="urn:microsoft.com/office/officeart/2005/8/layout/hierarchy2"/>
    <dgm:cxn modelId="{67EA69C6-516E-4048-8600-CA5BB0251E7D}" type="presParOf" srcId="{7E7F876B-E0FB-4B58-9046-60722A783F76}" destId="{A1959693-CF63-4CD5-92CB-61DB9AD5E2EB}" srcOrd="0" destOrd="0" presId="urn:microsoft.com/office/officeart/2005/8/layout/hierarchy2"/>
    <dgm:cxn modelId="{27F4CE8A-FC36-458D-B3E2-0E76C61022D7}" type="presParOf" srcId="{7E7F876B-E0FB-4B58-9046-60722A783F76}" destId="{6976C5FF-3B4E-4B87-A1C8-972C62BA1C4B}" srcOrd="1" destOrd="0" presId="urn:microsoft.com/office/officeart/2005/8/layout/hierarchy2"/>
    <dgm:cxn modelId="{53E16F9D-906D-4426-A45C-6E558013E7BE}" type="presParOf" srcId="{6976C5FF-3B4E-4B87-A1C8-972C62BA1C4B}" destId="{1DF5E5B5-30DF-4BFD-86A3-679FAC31951A}" srcOrd="0" destOrd="0" presId="urn:microsoft.com/office/officeart/2005/8/layout/hierarchy2"/>
    <dgm:cxn modelId="{498ABAA9-8AA1-448F-BEFC-70D85BA9709C}" type="presParOf" srcId="{1DF5E5B5-30DF-4BFD-86A3-679FAC31951A}" destId="{ECC09CE0-6104-466D-B24B-527AE23C1049}" srcOrd="0" destOrd="0" presId="urn:microsoft.com/office/officeart/2005/8/layout/hierarchy2"/>
    <dgm:cxn modelId="{DCCD34E1-2941-45AE-A643-765ACB32F1F5}" type="presParOf" srcId="{6976C5FF-3B4E-4B87-A1C8-972C62BA1C4B}" destId="{32D04EF3-25B9-49E7-AA84-C810D3F212BB}" srcOrd="1" destOrd="0" presId="urn:microsoft.com/office/officeart/2005/8/layout/hierarchy2"/>
    <dgm:cxn modelId="{92864D42-ADCB-4F1E-BC4E-5E2630C3782B}" type="presParOf" srcId="{32D04EF3-25B9-49E7-AA84-C810D3F212BB}" destId="{7DB45015-4DA2-46EE-98CF-82123C3FED94}" srcOrd="0" destOrd="0" presId="urn:microsoft.com/office/officeart/2005/8/layout/hierarchy2"/>
    <dgm:cxn modelId="{7D97BD7F-0D4D-47FF-9624-F99F85167DDB}" type="presParOf" srcId="{32D04EF3-25B9-49E7-AA84-C810D3F212BB}" destId="{4A5A56D3-1311-4ABC-9621-FE559BD0F413}" srcOrd="1" destOrd="0" presId="urn:microsoft.com/office/officeart/2005/8/layout/hierarchy2"/>
    <dgm:cxn modelId="{5DCFF7C5-43F7-4DA5-98ED-0881CAE590B0}" type="presParOf" srcId="{6976C5FF-3B4E-4B87-A1C8-972C62BA1C4B}" destId="{D6A2530B-0802-4521-810D-4B8C3BD31AD7}" srcOrd="2" destOrd="0" presId="urn:microsoft.com/office/officeart/2005/8/layout/hierarchy2"/>
    <dgm:cxn modelId="{048F092E-21B8-474C-AE5C-974D4D8922BA}" type="presParOf" srcId="{D6A2530B-0802-4521-810D-4B8C3BD31AD7}" destId="{5E1266AD-66DA-4BDB-A89C-FC837FDEF939}" srcOrd="0" destOrd="0" presId="urn:microsoft.com/office/officeart/2005/8/layout/hierarchy2"/>
    <dgm:cxn modelId="{2E4EB5AE-E095-4EAB-8A34-3226E3D95882}" type="presParOf" srcId="{6976C5FF-3B4E-4B87-A1C8-972C62BA1C4B}" destId="{A0041A1E-783D-4495-8DF6-1731722EDED6}" srcOrd="3" destOrd="0" presId="urn:microsoft.com/office/officeart/2005/8/layout/hierarchy2"/>
    <dgm:cxn modelId="{C4DAC632-F977-4B86-90CB-662058478807}" type="presParOf" srcId="{A0041A1E-783D-4495-8DF6-1731722EDED6}" destId="{0BC32EEC-271C-4328-B0CF-E285A32C051E}" srcOrd="0" destOrd="0" presId="urn:microsoft.com/office/officeart/2005/8/layout/hierarchy2"/>
    <dgm:cxn modelId="{B2E464F4-25CC-43AF-9F3E-0E1024578264}" type="presParOf" srcId="{A0041A1E-783D-4495-8DF6-1731722EDED6}" destId="{CE511A24-8CC3-4FD6-BD7F-176CF61B182F}" srcOrd="1" destOrd="0" presId="urn:microsoft.com/office/officeart/2005/8/layout/hierarchy2"/>
    <dgm:cxn modelId="{E9CCB51C-F93A-4FF5-8B84-4215DB38A317}" type="presParOf" srcId="{6976C5FF-3B4E-4B87-A1C8-972C62BA1C4B}" destId="{89CEDE56-2D59-4FE5-BA1B-C6A928012066}" srcOrd="4" destOrd="0" presId="urn:microsoft.com/office/officeart/2005/8/layout/hierarchy2"/>
    <dgm:cxn modelId="{DA9B9DDC-50BC-4E7E-B5A2-66C96E733CE3}" type="presParOf" srcId="{89CEDE56-2D59-4FE5-BA1B-C6A928012066}" destId="{74D6322E-47F2-4D4F-A476-1829D4F00AC6}" srcOrd="0" destOrd="0" presId="urn:microsoft.com/office/officeart/2005/8/layout/hierarchy2"/>
    <dgm:cxn modelId="{1B2942B4-7CCF-4C25-87C7-9D653CD522A0}" type="presParOf" srcId="{6976C5FF-3B4E-4B87-A1C8-972C62BA1C4B}" destId="{FC7EF11E-D2B3-468E-91BF-B0633D59718B}" srcOrd="5" destOrd="0" presId="urn:microsoft.com/office/officeart/2005/8/layout/hierarchy2"/>
    <dgm:cxn modelId="{C61E52CB-3FD8-4F4E-9EBB-796B6D20DA11}" type="presParOf" srcId="{FC7EF11E-D2B3-468E-91BF-B0633D59718B}" destId="{D720DD92-D90F-4272-9C3F-755C5CAA70E9}" srcOrd="0" destOrd="0" presId="urn:microsoft.com/office/officeart/2005/8/layout/hierarchy2"/>
    <dgm:cxn modelId="{F9477FB7-CD8D-40DE-9F9F-8C3E1C3BF14D}" type="presParOf" srcId="{FC7EF11E-D2B3-468E-91BF-B0633D59718B}" destId="{59E59DB4-7CC1-4367-A7B3-C58180E98F48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D47F6F-A748-4BFF-86EF-6EC97CE64EC5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4A77ACB-4563-4EC3-805B-797CE481FF83}">
      <dgm:prSet phldrT="[Текст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400" b="1" dirty="0" smtClean="0"/>
            <a:t>Форменные элементы крови</a:t>
          </a:r>
          <a:endParaRPr lang="ru-RU" sz="2400" b="1" dirty="0"/>
        </a:p>
      </dgm:t>
    </dgm:pt>
    <dgm:pt modelId="{FEBA71C4-0EB5-4893-B9DB-49A60420FC4C}" type="parTrans" cxnId="{DF02C4EC-E6C4-46AB-8A89-60FDB35AF14E}">
      <dgm:prSet/>
      <dgm:spPr/>
      <dgm:t>
        <a:bodyPr/>
        <a:lstStyle/>
        <a:p>
          <a:endParaRPr lang="ru-RU"/>
        </a:p>
      </dgm:t>
    </dgm:pt>
    <dgm:pt modelId="{E90280C0-B647-4C1A-99FD-3A83C4CA2BEC}" type="sibTrans" cxnId="{DF02C4EC-E6C4-46AB-8A89-60FDB35AF14E}">
      <dgm:prSet/>
      <dgm:spPr/>
      <dgm:t>
        <a:bodyPr/>
        <a:lstStyle/>
        <a:p>
          <a:endParaRPr lang="ru-RU"/>
        </a:p>
      </dgm:t>
    </dgm:pt>
    <dgm:pt modelId="{9E3DC316-E286-4397-A353-809A2C6D6E23}">
      <dgm:prSet phldrT="[Текст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400" b="1" dirty="0" smtClean="0"/>
            <a:t>эритроциты</a:t>
          </a:r>
          <a:endParaRPr lang="ru-RU" sz="2400" b="1" dirty="0"/>
        </a:p>
      </dgm:t>
    </dgm:pt>
    <dgm:pt modelId="{E318E5F3-0BB3-49C8-9F1C-E78EF68A7BF2}" type="parTrans" cxnId="{47EAEB72-2946-4150-A1F9-0AC14848CEE6}">
      <dgm:prSet/>
      <dgm:spPr/>
      <dgm:t>
        <a:bodyPr/>
        <a:lstStyle/>
        <a:p>
          <a:endParaRPr lang="ru-RU"/>
        </a:p>
      </dgm:t>
    </dgm:pt>
    <dgm:pt modelId="{4E5A9B8B-D99E-4048-ABDE-FCED4B891C13}" type="sibTrans" cxnId="{47EAEB72-2946-4150-A1F9-0AC14848CEE6}">
      <dgm:prSet/>
      <dgm:spPr/>
      <dgm:t>
        <a:bodyPr/>
        <a:lstStyle/>
        <a:p>
          <a:endParaRPr lang="ru-RU"/>
        </a:p>
      </dgm:t>
    </dgm:pt>
    <dgm:pt modelId="{39BA4F14-690A-4824-8C6E-1BCA20DB67FD}">
      <dgm:prSet phldrT="[Текст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b="1" dirty="0" smtClean="0"/>
            <a:t>200-400х10</a:t>
          </a:r>
          <a:r>
            <a:rPr lang="ru-RU" b="1" baseline="30000" dirty="0" smtClean="0"/>
            <a:t>9</a:t>
          </a:r>
          <a:r>
            <a:rPr lang="ru-RU" b="1" baseline="0" dirty="0" smtClean="0"/>
            <a:t>/л</a:t>
          </a:r>
          <a:endParaRPr lang="ru-RU" b="1" dirty="0"/>
        </a:p>
      </dgm:t>
    </dgm:pt>
    <dgm:pt modelId="{B5F38112-552C-474E-B22B-5F7C744D7774}" type="parTrans" cxnId="{40F2D14F-8E6F-46B3-A341-A9F9D805246D}">
      <dgm:prSet/>
      <dgm:spPr/>
      <dgm:t>
        <a:bodyPr/>
        <a:lstStyle/>
        <a:p>
          <a:endParaRPr lang="ru-RU"/>
        </a:p>
      </dgm:t>
    </dgm:pt>
    <dgm:pt modelId="{23D1591E-605F-49B7-9EEC-433DB1A9925F}" type="sibTrans" cxnId="{40F2D14F-8E6F-46B3-A341-A9F9D805246D}">
      <dgm:prSet/>
      <dgm:spPr/>
      <dgm:t>
        <a:bodyPr/>
        <a:lstStyle/>
        <a:p>
          <a:endParaRPr lang="ru-RU"/>
        </a:p>
      </dgm:t>
    </dgm:pt>
    <dgm:pt modelId="{EB113B82-82A5-48C1-BA8E-DDE082EFDCB1}">
      <dgm:prSet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/>
            <a:t>4-9х10</a:t>
          </a:r>
          <a:r>
            <a:rPr lang="ru-RU" b="1" baseline="30000" dirty="0" smtClean="0"/>
            <a:t>9</a:t>
          </a:r>
          <a:r>
            <a:rPr lang="ru-RU" b="1" baseline="0" dirty="0" smtClean="0"/>
            <a:t>/л</a:t>
          </a:r>
          <a:endParaRPr lang="ru-RU" b="1" dirty="0"/>
        </a:p>
      </dgm:t>
    </dgm:pt>
    <dgm:pt modelId="{4EDE73CA-9508-45F2-BD13-38BDCBC5425B}" type="parTrans" cxnId="{09EBB592-2D72-4AFD-9B58-8FBD9FF8AF46}">
      <dgm:prSet/>
      <dgm:spPr/>
      <dgm:t>
        <a:bodyPr/>
        <a:lstStyle/>
        <a:p>
          <a:endParaRPr lang="ru-RU"/>
        </a:p>
      </dgm:t>
    </dgm:pt>
    <dgm:pt modelId="{2CF80D7E-0C68-40CD-8363-93CD66C9CA94}" type="sibTrans" cxnId="{09EBB592-2D72-4AFD-9B58-8FBD9FF8AF46}">
      <dgm:prSet/>
      <dgm:spPr/>
      <dgm:t>
        <a:bodyPr/>
        <a:lstStyle/>
        <a:p>
          <a:endParaRPr lang="ru-RU"/>
        </a:p>
      </dgm:t>
    </dgm:pt>
    <dgm:pt modelId="{D5E2364F-911D-4721-ADE6-B6140AD54FA3}">
      <dgm:prSet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/>
            <a:t>4,5-5,5х10</a:t>
          </a:r>
          <a:r>
            <a:rPr lang="ru-RU" b="1" baseline="30000" dirty="0" smtClean="0"/>
            <a:t>12</a:t>
          </a:r>
          <a:r>
            <a:rPr lang="ru-RU" b="1" baseline="0" dirty="0" smtClean="0"/>
            <a:t>/л</a:t>
          </a:r>
          <a:r>
            <a:rPr lang="ru-RU" b="1" baseline="30000" dirty="0" smtClean="0"/>
            <a:t> </a:t>
          </a:r>
          <a:r>
            <a:rPr lang="ru-RU" b="1" baseline="0" dirty="0" smtClean="0"/>
            <a:t>3,9-4,5х10</a:t>
          </a:r>
          <a:r>
            <a:rPr lang="ru-RU" b="1" baseline="30000" dirty="0" smtClean="0"/>
            <a:t>12</a:t>
          </a:r>
          <a:r>
            <a:rPr lang="ru-RU" b="1" baseline="0" dirty="0" smtClean="0"/>
            <a:t>/л</a:t>
          </a:r>
          <a:endParaRPr lang="ru-RU" b="1" baseline="0" dirty="0"/>
        </a:p>
      </dgm:t>
    </dgm:pt>
    <dgm:pt modelId="{6C6E07F9-81AB-49CB-90FF-7C4F97D082CB}" type="parTrans" cxnId="{072900EA-AE32-4E41-AC33-5B6B62A1AF15}">
      <dgm:prSet/>
      <dgm:spPr/>
      <dgm:t>
        <a:bodyPr/>
        <a:lstStyle/>
        <a:p>
          <a:endParaRPr lang="ru-RU"/>
        </a:p>
      </dgm:t>
    </dgm:pt>
    <dgm:pt modelId="{C9E3F60C-C16C-462A-99F1-3F7DB288067D}" type="sibTrans" cxnId="{072900EA-AE32-4E41-AC33-5B6B62A1AF15}">
      <dgm:prSet/>
      <dgm:spPr/>
      <dgm:t>
        <a:bodyPr/>
        <a:lstStyle/>
        <a:p>
          <a:endParaRPr lang="ru-RU"/>
        </a:p>
      </dgm:t>
    </dgm:pt>
    <dgm:pt modelId="{2A61FB09-1B55-48B8-96F0-C1AB0397F628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dirty="0" smtClean="0"/>
            <a:t>лейкоциты</a:t>
          </a:r>
        </a:p>
        <a:p>
          <a:pPr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dirty="0"/>
        </a:p>
      </dgm:t>
    </dgm:pt>
    <dgm:pt modelId="{AB9AFC22-8D0B-4740-A8AA-1DDD086961A6}" type="parTrans" cxnId="{AFB3209C-364D-4D40-A973-75A20D435CB5}">
      <dgm:prSet/>
      <dgm:spPr/>
      <dgm:t>
        <a:bodyPr/>
        <a:lstStyle/>
        <a:p>
          <a:endParaRPr lang="ru-RU"/>
        </a:p>
      </dgm:t>
    </dgm:pt>
    <dgm:pt modelId="{90F8EA10-883F-4848-A349-15C29BED263B}" type="sibTrans" cxnId="{AFB3209C-364D-4D40-A973-75A20D435CB5}">
      <dgm:prSet/>
      <dgm:spPr/>
      <dgm:t>
        <a:bodyPr/>
        <a:lstStyle/>
        <a:p>
          <a:endParaRPr lang="ru-RU"/>
        </a:p>
      </dgm:t>
    </dgm:pt>
    <dgm:pt modelId="{D1E9F904-579D-44ED-B4E7-07B042AEE0DF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dirty="0" smtClean="0"/>
            <a:t>тромбоциты</a:t>
          </a:r>
        </a:p>
        <a:p>
          <a:pPr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dirty="0"/>
        </a:p>
      </dgm:t>
    </dgm:pt>
    <dgm:pt modelId="{EDF87F7B-5E21-43C8-8500-4D7B9DDE46E0}" type="parTrans" cxnId="{90FD0910-BEED-47DF-8105-40AA68A3A40A}">
      <dgm:prSet/>
      <dgm:spPr/>
      <dgm:t>
        <a:bodyPr/>
        <a:lstStyle/>
        <a:p>
          <a:endParaRPr lang="ru-RU"/>
        </a:p>
      </dgm:t>
    </dgm:pt>
    <dgm:pt modelId="{68DE3F23-CD56-424F-9F30-654A6EE485F6}" type="sibTrans" cxnId="{90FD0910-BEED-47DF-8105-40AA68A3A40A}">
      <dgm:prSet/>
      <dgm:spPr/>
      <dgm:t>
        <a:bodyPr/>
        <a:lstStyle/>
        <a:p>
          <a:endParaRPr lang="ru-RU"/>
        </a:p>
      </dgm:t>
    </dgm:pt>
    <dgm:pt modelId="{2F00F2E7-A02F-42AF-8B1B-AED79B91F55F}" type="pres">
      <dgm:prSet presAssocID="{CBD47F6F-A748-4BFF-86EF-6EC97CE64EC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B9A1F8-2015-4829-9090-4997CDEFB681}" type="pres">
      <dgm:prSet presAssocID="{34A77ACB-4563-4EC3-805B-797CE481FF83}" presName="root1" presStyleCnt="0"/>
      <dgm:spPr/>
    </dgm:pt>
    <dgm:pt modelId="{79641081-C81A-4D4C-BC7D-D3A3571798E5}" type="pres">
      <dgm:prSet presAssocID="{34A77ACB-4563-4EC3-805B-797CE481FF83}" presName="LevelOneTextNode" presStyleLbl="node0" presStyleIdx="0" presStyleCnt="1" custScaleY="2118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C8F3153-15EE-445D-89C7-8B3E3AB635F5}" type="pres">
      <dgm:prSet presAssocID="{34A77ACB-4563-4EC3-805B-797CE481FF83}" presName="level2hierChild" presStyleCnt="0"/>
      <dgm:spPr/>
    </dgm:pt>
    <dgm:pt modelId="{90072E63-2282-47F9-9C6E-38F1224F8C9D}" type="pres">
      <dgm:prSet presAssocID="{E318E5F3-0BB3-49C8-9F1C-E78EF68A7BF2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76B71CE9-DFEB-45C3-BE97-01E477FE8D56}" type="pres">
      <dgm:prSet presAssocID="{E318E5F3-0BB3-49C8-9F1C-E78EF68A7BF2}" presName="connTx" presStyleLbl="parChTrans1D2" presStyleIdx="0" presStyleCnt="3"/>
      <dgm:spPr/>
      <dgm:t>
        <a:bodyPr/>
        <a:lstStyle/>
        <a:p>
          <a:endParaRPr lang="ru-RU"/>
        </a:p>
      </dgm:t>
    </dgm:pt>
    <dgm:pt modelId="{92150227-58C9-424F-BDC8-D40C19561136}" type="pres">
      <dgm:prSet presAssocID="{9E3DC316-E286-4397-A353-809A2C6D6E23}" presName="root2" presStyleCnt="0"/>
      <dgm:spPr/>
    </dgm:pt>
    <dgm:pt modelId="{3CA05A39-8944-47FA-B0BC-9A0A6A41BF2D}" type="pres">
      <dgm:prSet presAssocID="{9E3DC316-E286-4397-A353-809A2C6D6E23}" presName="LevelTwoTextNode" presStyleLbl="node2" presStyleIdx="0" presStyleCnt="3" custScaleY="173653" custLinFactNeighborX="4197" custLinFactNeighborY="-1225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BBB1F86-C51D-4FD4-8A74-E607129A3395}" type="pres">
      <dgm:prSet presAssocID="{9E3DC316-E286-4397-A353-809A2C6D6E23}" presName="level3hierChild" presStyleCnt="0"/>
      <dgm:spPr/>
    </dgm:pt>
    <dgm:pt modelId="{AE00F66C-C555-4108-94A4-0CE2A877DD05}" type="pres">
      <dgm:prSet presAssocID="{6C6E07F9-81AB-49CB-90FF-7C4F97D082CB}" presName="conn2-1" presStyleLbl="parChTrans1D3" presStyleIdx="0" presStyleCnt="3"/>
      <dgm:spPr/>
      <dgm:t>
        <a:bodyPr/>
        <a:lstStyle/>
        <a:p>
          <a:endParaRPr lang="ru-RU"/>
        </a:p>
      </dgm:t>
    </dgm:pt>
    <dgm:pt modelId="{4958C109-62C5-4C2A-86E7-9B11129D231A}" type="pres">
      <dgm:prSet presAssocID="{6C6E07F9-81AB-49CB-90FF-7C4F97D082CB}" presName="connTx" presStyleLbl="parChTrans1D3" presStyleIdx="0" presStyleCnt="3"/>
      <dgm:spPr/>
      <dgm:t>
        <a:bodyPr/>
        <a:lstStyle/>
        <a:p>
          <a:endParaRPr lang="ru-RU"/>
        </a:p>
      </dgm:t>
    </dgm:pt>
    <dgm:pt modelId="{7D66BE9A-72BF-427B-A415-5D806415FD2B}" type="pres">
      <dgm:prSet presAssocID="{D5E2364F-911D-4721-ADE6-B6140AD54FA3}" presName="root2" presStyleCnt="0"/>
      <dgm:spPr/>
    </dgm:pt>
    <dgm:pt modelId="{11881E03-E015-4F41-AB34-FCD2B7C2D24A}" type="pres">
      <dgm:prSet presAssocID="{D5E2364F-911D-4721-ADE6-B6140AD54FA3}" presName="LevelTwoTextNode" presStyleLbl="node3" presStyleIdx="0" presStyleCnt="3" custScaleY="1613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4E4E994-7473-4B97-BCF6-845F04CFA72E}" type="pres">
      <dgm:prSet presAssocID="{D5E2364F-911D-4721-ADE6-B6140AD54FA3}" presName="level3hierChild" presStyleCnt="0"/>
      <dgm:spPr/>
    </dgm:pt>
    <dgm:pt modelId="{61D32360-50C8-452D-AC51-46AF3E70822A}" type="pres">
      <dgm:prSet presAssocID="{AB9AFC22-8D0B-4740-A8AA-1DDD086961A6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2D62F5BC-B2F8-4F2E-87E0-107F28DEEF3E}" type="pres">
      <dgm:prSet presAssocID="{AB9AFC22-8D0B-4740-A8AA-1DDD086961A6}" presName="connTx" presStyleLbl="parChTrans1D2" presStyleIdx="1" presStyleCnt="3"/>
      <dgm:spPr/>
      <dgm:t>
        <a:bodyPr/>
        <a:lstStyle/>
        <a:p>
          <a:endParaRPr lang="ru-RU"/>
        </a:p>
      </dgm:t>
    </dgm:pt>
    <dgm:pt modelId="{10D51BD4-5D7A-4736-902F-4328904417A2}" type="pres">
      <dgm:prSet presAssocID="{2A61FB09-1B55-48B8-96F0-C1AB0397F628}" presName="root2" presStyleCnt="0"/>
      <dgm:spPr/>
    </dgm:pt>
    <dgm:pt modelId="{55667C27-2F4D-4717-A30E-6ED85B5C1607}" type="pres">
      <dgm:prSet presAssocID="{2A61FB09-1B55-48B8-96F0-C1AB0397F628}" presName="LevelTwoTextNode" presStyleLbl="node2" presStyleIdx="1" presStyleCnt="3" custScaleY="14606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41C68BD-ED79-47D1-9141-B9B8F0453DAD}" type="pres">
      <dgm:prSet presAssocID="{2A61FB09-1B55-48B8-96F0-C1AB0397F628}" presName="level3hierChild" presStyleCnt="0"/>
      <dgm:spPr/>
    </dgm:pt>
    <dgm:pt modelId="{3DD50BB2-48A1-4C35-8AE4-59C0019CA2C2}" type="pres">
      <dgm:prSet presAssocID="{4EDE73CA-9508-45F2-BD13-38BDCBC5425B}" presName="conn2-1" presStyleLbl="parChTrans1D3" presStyleIdx="1" presStyleCnt="3"/>
      <dgm:spPr/>
      <dgm:t>
        <a:bodyPr/>
        <a:lstStyle/>
        <a:p>
          <a:endParaRPr lang="ru-RU"/>
        </a:p>
      </dgm:t>
    </dgm:pt>
    <dgm:pt modelId="{6E54E122-4024-4D04-BB5E-96898681F839}" type="pres">
      <dgm:prSet presAssocID="{4EDE73CA-9508-45F2-BD13-38BDCBC5425B}" presName="connTx" presStyleLbl="parChTrans1D3" presStyleIdx="1" presStyleCnt="3"/>
      <dgm:spPr/>
      <dgm:t>
        <a:bodyPr/>
        <a:lstStyle/>
        <a:p>
          <a:endParaRPr lang="ru-RU"/>
        </a:p>
      </dgm:t>
    </dgm:pt>
    <dgm:pt modelId="{2420014B-7989-49B6-BCBA-7EBD92B59D63}" type="pres">
      <dgm:prSet presAssocID="{EB113B82-82A5-48C1-BA8E-DDE082EFDCB1}" presName="root2" presStyleCnt="0"/>
      <dgm:spPr/>
    </dgm:pt>
    <dgm:pt modelId="{46B96206-DBF4-44AC-A38E-BD6B06E94C9C}" type="pres">
      <dgm:prSet presAssocID="{EB113B82-82A5-48C1-BA8E-DDE082EFDCB1}" presName="LevelTwoTextNode" presStyleLbl="node3" presStyleIdx="1" presStyleCnt="3" custScaleY="134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B0AFB6-23B0-41AD-95FC-B9F24FF577F3}" type="pres">
      <dgm:prSet presAssocID="{EB113B82-82A5-48C1-BA8E-DDE082EFDCB1}" presName="level3hierChild" presStyleCnt="0"/>
      <dgm:spPr/>
    </dgm:pt>
    <dgm:pt modelId="{4A2061B9-0F95-40B3-8A9A-BCF842332E28}" type="pres">
      <dgm:prSet presAssocID="{EDF87F7B-5E21-43C8-8500-4D7B9DDE46E0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DAF1508D-7E28-4B46-82A1-987045BF72C8}" type="pres">
      <dgm:prSet presAssocID="{EDF87F7B-5E21-43C8-8500-4D7B9DDE46E0}" presName="connTx" presStyleLbl="parChTrans1D2" presStyleIdx="2" presStyleCnt="3"/>
      <dgm:spPr/>
      <dgm:t>
        <a:bodyPr/>
        <a:lstStyle/>
        <a:p>
          <a:endParaRPr lang="ru-RU"/>
        </a:p>
      </dgm:t>
    </dgm:pt>
    <dgm:pt modelId="{7EF00489-CA54-4795-8C5B-0B06813CF0F3}" type="pres">
      <dgm:prSet presAssocID="{D1E9F904-579D-44ED-B4E7-07B042AEE0DF}" presName="root2" presStyleCnt="0"/>
      <dgm:spPr/>
    </dgm:pt>
    <dgm:pt modelId="{96E52F5C-1386-4335-9CF7-7E10A9D81323}" type="pres">
      <dgm:prSet presAssocID="{D1E9F904-579D-44ED-B4E7-07B042AEE0DF}" presName="LevelTwoTextNode" presStyleLbl="node2" presStyleIdx="2" presStyleCnt="3" custScaleY="1397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4968315-3CAE-4162-8766-8FCC8BDA96BC}" type="pres">
      <dgm:prSet presAssocID="{D1E9F904-579D-44ED-B4E7-07B042AEE0DF}" presName="level3hierChild" presStyleCnt="0"/>
      <dgm:spPr/>
    </dgm:pt>
    <dgm:pt modelId="{0F19C628-C6E0-4D55-9DCB-22EC9EB1D7D6}" type="pres">
      <dgm:prSet presAssocID="{B5F38112-552C-474E-B22B-5F7C744D7774}" presName="conn2-1" presStyleLbl="parChTrans1D3" presStyleIdx="2" presStyleCnt="3"/>
      <dgm:spPr/>
      <dgm:t>
        <a:bodyPr/>
        <a:lstStyle/>
        <a:p>
          <a:endParaRPr lang="ru-RU"/>
        </a:p>
      </dgm:t>
    </dgm:pt>
    <dgm:pt modelId="{5A4CA673-B23D-4FA4-8DD7-AD65C20CC29D}" type="pres">
      <dgm:prSet presAssocID="{B5F38112-552C-474E-B22B-5F7C744D7774}" presName="connTx" presStyleLbl="parChTrans1D3" presStyleIdx="2" presStyleCnt="3"/>
      <dgm:spPr/>
      <dgm:t>
        <a:bodyPr/>
        <a:lstStyle/>
        <a:p>
          <a:endParaRPr lang="ru-RU"/>
        </a:p>
      </dgm:t>
    </dgm:pt>
    <dgm:pt modelId="{CF23B1F0-B115-45DB-8D89-9BE30903BCA8}" type="pres">
      <dgm:prSet presAssocID="{39BA4F14-690A-4824-8C6E-1BCA20DB67FD}" presName="root2" presStyleCnt="0"/>
      <dgm:spPr/>
    </dgm:pt>
    <dgm:pt modelId="{FEEE4839-3D55-436A-A86D-30273DFFC85B}" type="pres">
      <dgm:prSet presAssocID="{39BA4F14-690A-4824-8C6E-1BCA20DB67FD}" presName="LevelTwoTextNode" presStyleLbl="node3" presStyleIdx="2" presStyleCnt="3" custScaleY="1539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3236E14-096C-4912-845B-91D38F749360}" type="pres">
      <dgm:prSet presAssocID="{39BA4F14-690A-4824-8C6E-1BCA20DB67FD}" presName="level3hierChild" presStyleCnt="0"/>
      <dgm:spPr/>
    </dgm:pt>
  </dgm:ptLst>
  <dgm:cxnLst>
    <dgm:cxn modelId="{6A5AEF3D-B040-42F4-9F44-1E8029B30EC5}" type="presOf" srcId="{CBD47F6F-A748-4BFF-86EF-6EC97CE64EC5}" destId="{2F00F2E7-A02F-42AF-8B1B-AED79B91F55F}" srcOrd="0" destOrd="0" presId="urn:microsoft.com/office/officeart/2005/8/layout/hierarchy2"/>
    <dgm:cxn modelId="{90FD0910-BEED-47DF-8105-40AA68A3A40A}" srcId="{34A77ACB-4563-4EC3-805B-797CE481FF83}" destId="{D1E9F904-579D-44ED-B4E7-07B042AEE0DF}" srcOrd="2" destOrd="0" parTransId="{EDF87F7B-5E21-43C8-8500-4D7B9DDE46E0}" sibTransId="{68DE3F23-CD56-424F-9F30-654A6EE485F6}"/>
    <dgm:cxn modelId="{8A3DA276-2A53-4516-BA3F-97261BB28EA9}" type="presOf" srcId="{D1E9F904-579D-44ED-B4E7-07B042AEE0DF}" destId="{96E52F5C-1386-4335-9CF7-7E10A9D81323}" srcOrd="0" destOrd="0" presId="urn:microsoft.com/office/officeart/2005/8/layout/hierarchy2"/>
    <dgm:cxn modelId="{2E29FED1-651E-4EA1-B0F9-892F75DACEBF}" type="presOf" srcId="{B5F38112-552C-474E-B22B-5F7C744D7774}" destId="{5A4CA673-B23D-4FA4-8DD7-AD65C20CC29D}" srcOrd="1" destOrd="0" presId="urn:microsoft.com/office/officeart/2005/8/layout/hierarchy2"/>
    <dgm:cxn modelId="{AFB3209C-364D-4D40-A973-75A20D435CB5}" srcId="{34A77ACB-4563-4EC3-805B-797CE481FF83}" destId="{2A61FB09-1B55-48B8-96F0-C1AB0397F628}" srcOrd="1" destOrd="0" parTransId="{AB9AFC22-8D0B-4740-A8AA-1DDD086961A6}" sibTransId="{90F8EA10-883F-4848-A349-15C29BED263B}"/>
    <dgm:cxn modelId="{9DDAD959-39A3-4D0E-AEE9-12A2888B99E9}" type="presOf" srcId="{4EDE73CA-9508-45F2-BD13-38BDCBC5425B}" destId="{3DD50BB2-48A1-4C35-8AE4-59C0019CA2C2}" srcOrd="0" destOrd="0" presId="urn:microsoft.com/office/officeart/2005/8/layout/hierarchy2"/>
    <dgm:cxn modelId="{6665535C-FD5F-4766-92F8-51A780810716}" type="presOf" srcId="{E318E5F3-0BB3-49C8-9F1C-E78EF68A7BF2}" destId="{90072E63-2282-47F9-9C6E-38F1224F8C9D}" srcOrd="0" destOrd="0" presId="urn:microsoft.com/office/officeart/2005/8/layout/hierarchy2"/>
    <dgm:cxn modelId="{3F79BF87-71F5-4C9C-B210-F2F3F90A8B6A}" type="presOf" srcId="{EDF87F7B-5E21-43C8-8500-4D7B9DDE46E0}" destId="{DAF1508D-7E28-4B46-82A1-987045BF72C8}" srcOrd="1" destOrd="0" presId="urn:microsoft.com/office/officeart/2005/8/layout/hierarchy2"/>
    <dgm:cxn modelId="{40F2D14F-8E6F-46B3-A341-A9F9D805246D}" srcId="{D1E9F904-579D-44ED-B4E7-07B042AEE0DF}" destId="{39BA4F14-690A-4824-8C6E-1BCA20DB67FD}" srcOrd="0" destOrd="0" parTransId="{B5F38112-552C-474E-B22B-5F7C744D7774}" sibTransId="{23D1591E-605F-49B7-9EEC-433DB1A9925F}"/>
    <dgm:cxn modelId="{D89AD630-E910-42AE-B0C4-3E665B46B17B}" type="presOf" srcId="{6C6E07F9-81AB-49CB-90FF-7C4F97D082CB}" destId="{4958C109-62C5-4C2A-86E7-9B11129D231A}" srcOrd="1" destOrd="0" presId="urn:microsoft.com/office/officeart/2005/8/layout/hierarchy2"/>
    <dgm:cxn modelId="{DF02C4EC-E6C4-46AB-8A89-60FDB35AF14E}" srcId="{CBD47F6F-A748-4BFF-86EF-6EC97CE64EC5}" destId="{34A77ACB-4563-4EC3-805B-797CE481FF83}" srcOrd="0" destOrd="0" parTransId="{FEBA71C4-0EB5-4893-B9DB-49A60420FC4C}" sibTransId="{E90280C0-B647-4C1A-99FD-3A83C4CA2BEC}"/>
    <dgm:cxn modelId="{7974EC2C-4EB8-4285-8EE1-FE6D04E03DDF}" type="presOf" srcId="{9E3DC316-E286-4397-A353-809A2C6D6E23}" destId="{3CA05A39-8944-47FA-B0BC-9A0A6A41BF2D}" srcOrd="0" destOrd="0" presId="urn:microsoft.com/office/officeart/2005/8/layout/hierarchy2"/>
    <dgm:cxn modelId="{734705EE-08A7-4CA9-9461-12651ECE006C}" type="presOf" srcId="{4EDE73CA-9508-45F2-BD13-38BDCBC5425B}" destId="{6E54E122-4024-4D04-BB5E-96898681F839}" srcOrd="1" destOrd="0" presId="urn:microsoft.com/office/officeart/2005/8/layout/hierarchy2"/>
    <dgm:cxn modelId="{EFE9E21F-FC32-4AAB-B50A-002E12C2BB43}" type="presOf" srcId="{EDF87F7B-5E21-43C8-8500-4D7B9DDE46E0}" destId="{4A2061B9-0F95-40B3-8A9A-BCF842332E28}" srcOrd="0" destOrd="0" presId="urn:microsoft.com/office/officeart/2005/8/layout/hierarchy2"/>
    <dgm:cxn modelId="{3036237F-6552-4F91-928D-77DA60EE6683}" type="presOf" srcId="{B5F38112-552C-474E-B22B-5F7C744D7774}" destId="{0F19C628-C6E0-4D55-9DCB-22EC9EB1D7D6}" srcOrd="0" destOrd="0" presId="urn:microsoft.com/office/officeart/2005/8/layout/hierarchy2"/>
    <dgm:cxn modelId="{061F6C89-B26D-41F6-8CF5-EA26A968A426}" type="presOf" srcId="{AB9AFC22-8D0B-4740-A8AA-1DDD086961A6}" destId="{2D62F5BC-B2F8-4F2E-87E0-107F28DEEF3E}" srcOrd="1" destOrd="0" presId="urn:microsoft.com/office/officeart/2005/8/layout/hierarchy2"/>
    <dgm:cxn modelId="{7BC6E312-03F5-42F4-90FF-AE1D1AF5E27F}" type="presOf" srcId="{6C6E07F9-81AB-49CB-90FF-7C4F97D082CB}" destId="{AE00F66C-C555-4108-94A4-0CE2A877DD05}" srcOrd="0" destOrd="0" presId="urn:microsoft.com/office/officeart/2005/8/layout/hierarchy2"/>
    <dgm:cxn modelId="{C7D82A24-1E65-421E-B74B-3EBDFA9BF64C}" type="presOf" srcId="{AB9AFC22-8D0B-4740-A8AA-1DDD086961A6}" destId="{61D32360-50C8-452D-AC51-46AF3E70822A}" srcOrd="0" destOrd="0" presId="urn:microsoft.com/office/officeart/2005/8/layout/hierarchy2"/>
    <dgm:cxn modelId="{02ECE560-F711-4587-A332-67FF242F7AB0}" type="presOf" srcId="{2A61FB09-1B55-48B8-96F0-C1AB0397F628}" destId="{55667C27-2F4D-4717-A30E-6ED85B5C1607}" srcOrd="0" destOrd="0" presId="urn:microsoft.com/office/officeart/2005/8/layout/hierarchy2"/>
    <dgm:cxn modelId="{3AB17C33-3702-418E-B0A5-4CA502856441}" type="presOf" srcId="{D5E2364F-911D-4721-ADE6-B6140AD54FA3}" destId="{11881E03-E015-4F41-AB34-FCD2B7C2D24A}" srcOrd="0" destOrd="0" presId="urn:microsoft.com/office/officeart/2005/8/layout/hierarchy2"/>
    <dgm:cxn modelId="{1C4720B0-5FDB-4A0D-915B-2ECC29C2B7B1}" type="presOf" srcId="{39BA4F14-690A-4824-8C6E-1BCA20DB67FD}" destId="{FEEE4839-3D55-436A-A86D-30273DFFC85B}" srcOrd="0" destOrd="0" presId="urn:microsoft.com/office/officeart/2005/8/layout/hierarchy2"/>
    <dgm:cxn modelId="{072900EA-AE32-4E41-AC33-5B6B62A1AF15}" srcId="{9E3DC316-E286-4397-A353-809A2C6D6E23}" destId="{D5E2364F-911D-4721-ADE6-B6140AD54FA3}" srcOrd="0" destOrd="0" parTransId="{6C6E07F9-81AB-49CB-90FF-7C4F97D082CB}" sibTransId="{C9E3F60C-C16C-462A-99F1-3F7DB288067D}"/>
    <dgm:cxn modelId="{FE223F79-1F3B-48C0-A3BC-6EBB93D1CB12}" type="presOf" srcId="{E318E5F3-0BB3-49C8-9F1C-E78EF68A7BF2}" destId="{76B71CE9-DFEB-45C3-BE97-01E477FE8D56}" srcOrd="1" destOrd="0" presId="urn:microsoft.com/office/officeart/2005/8/layout/hierarchy2"/>
    <dgm:cxn modelId="{47EAEB72-2946-4150-A1F9-0AC14848CEE6}" srcId="{34A77ACB-4563-4EC3-805B-797CE481FF83}" destId="{9E3DC316-E286-4397-A353-809A2C6D6E23}" srcOrd="0" destOrd="0" parTransId="{E318E5F3-0BB3-49C8-9F1C-E78EF68A7BF2}" sibTransId="{4E5A9B8B-D99E-4048-ABDE-FCED4B891C13}"/>
    <dgm:cxn modelId="{8138B5B3-C760-45E6-9E10-AA52F86C323C}" type="presOf" srcId="{EB113B82-82A5-48C1-BA8E-DDE082EFDCB1}" destId="{46B96206-DBF4-44AC-A38E-BD6B06E94C9C}" srcOrd="0" destOrd="0" presId="urn:microsoft.com/office/officeart/2005/8/layout/hierarchy2"/>
    <dgm:cxn modelId="{09EBB592-2D72-4AFD-9B58-8FBD9FF8AF46}" srcId="{2A61FB09-1B55-48B8-96F0-C1AB0397F628}" destId="{EB113B82-82A5-48C1-BA8E-DDE082EFDCB1}" srcOrd="0" destOrd="0" parTransId="{4EDE73CA-9508-45F2-BD13-38BDCBC5425B}" sibTransId="{2CF80D7E-0C68-40CD-8363-93CD66C9CA94}"/>
    <dgm:cxn modelId="{267E7697-F972-443E-BA31-C210941E45E7}" type="presOf" srcId="{34A77ACB-4563-4EC3-805B-797CE481FF83}" destId="{79641081-C81A-4D4C-BC7D-D3A3571798E5}" srcOrd="0" destOrd="0" presId="urn:microsoft.com/office/officeart/2005/8/layout/hierarchy2"/>
    <dgm:cxn modelId="{D61BA63B-EF98-4BCD-AC06-074FCD5FE608}" type="presParOf" srcId="{2F00F2E7-A02F-42AF-8B1B-AED79B91F55F}" destId="{6AB9A1F8-2015-4829-9090-4997CDEFB681}" srcOrd="0" destOrd="0" presId="urn:microsoft.com/office/officeart/2005/8/layout/hierarchy2"/>
    <dgm:cxn modelId="{0EAA167A-0BDF-4D01-A710-FD0F0DA74677}" type="presParOf" srcId="{6AB9A1F8-2015-4829-9090-4997CDEFB681}" destId="{79641081-C81A-4D4C-BC7D-D3A3571798E5}" srcOrd="0" destOrd="0" presId="urn:microsoft.com/office/officeart/2005/8/layout/hierarchy2"/>
    <dgm:cxn modelId="{070B6603-6475-4748-81BE-5A52522FE818}" type="presParOf" srcId="{6AB9A1F8-2015-4829-9090-4997CDEFB681}" destId="{3C8F3153-15EE-445D-89C7-8B3E3AB635F5}" srcOrd="1" destOrd="0" presId="urn:microsoft.com/office/officeart/2005/8/layout/hierarchy2"/>
    <dgm:cxn modelId="{B817FE7C-922B-4470-A992-12D08130C694}" type="presParOf" srcId="{3C8F3153-15EE-445D-89C7-8B3E3AB635F5}" destId="{90072E63-2282-47F9-9C6E-38F1224F8C9D}" srcOrd="0" destOrd="0" presId="urn:microsoft.com/office/officeart/2005/8/layout/hierarchy2"/>
    <dgm:cxn modelId="{4FD300CE-A57B-4D5F-866C-51B2B4919895}" type="presParOf" srcId="{90072E63-2282-47F9-9C6E-38F1224F8C9D}" destId="{76B71CE9-DFEB-45C3-BE97-01E477FE8D56}" srcOrd="0" destOrd="0" presId="urn:microsoft.com/office/officeart/2005/8/layout/hierarchy2"/>
    <dgm:cxn modelId="{4DBDEDCA-0A51-4B45-A842-A9E0E62F4989}" type="presParOf" srcId="{3C8F3153-15EE-445D-89C7-8B3E3AB635F5}" destId="{92150227-58C9-424F-BDC8-D40C19561136}" srcOrd="1" destOrd="0" presId="urn:microsoft.com/office/officeart/2005/8/layout/hierarchy2"/>
    <dgm:cxn modelId="{66266DCA-D482-4736-8B4B-721F8176E61D}" type="presParOf" srcId="{92150227-58C9-424F-BDC8-D40C19561136}" destId="{3CA05A39-8944-47FA-B0BC-9A0A6A41BF2D}" srcOrd="0" destOrd="0" presId="urn:microsoft.com/office/officeart/2005/8/layout/hierarchy2"/>
    <dgm:cxn modelId="{E3424696-0D73-4F9C-97EC-8401EEFFFC50}" type="presParOf" srcId="{92150227-58C9-424F-BDC8-D40C19561136}" destId="{5BBB1F86-C51D-4FD4-8A74-E607129A3395}" srcOrd="1" destOrd="0" presId="urn:microsoft.com/office/officeart/2005/8/layout/hierarchy2"/>
    <dgm:cxn modelId="{D66F1525-2037-4ABD-A458-1892F7CCB521}" type="presParOf" srcId="{5BBB1F86-C51D-4FD4-8A74-E607129A3395}" destId="{AE00F66C-C555-4108-94A4-0CE2A877DD05}" srcOrd="0" destOrd="0" presId="urn:microsoft.com/office/officeart/2005/8/layout/hierarchy2"/>
    <dgm:cxn modelId="{E120DD95-0166-4A37-AB0D-9EA9A23ABF73}" type="presParOf" srcId="{AE00F66C-C555-4108-94A4-0CE2A877DD05}" destId="{4958C109-62C5-4C2A-86E7-9B11129D231A}" srcOrd="0" destOrd="0" presId="urn:microsoft.com/office/officeart/2005/8/layout/hierarchy2"/>
    <dgm:cxn modelId="{A80190AD-39AD-4BB8-8464-238EBA328E96}" type="presParOf" srcId="{5BBB1F86-C51D-4FD4-8A74-E607129A3395}" destId="{7D66BE9A-72BF-427B-A415-5D806415FD2B}" srcOrd="1" destOrd="0" presId="urn:microsoft.com/office/officeart/2005/8/layout/hierarchy2"/>
    <dgm:cxn modelId="{1680B609-871E-4475-B82D-0D56476F7ED9}" type="presParOf" srcId="{7D66BE9A-72BF-427B-A415-5D806415FD2B}" destId="{11881E03-E015-4F41-AB34-FCD2B7C2D24A}" srcOrd="0" destOrd="0" presId="urn:microsoft.com/office/officeart/2005/8/layout/hierarchy2"/>
    <dgm:cxn modelId="{39F7B3DB-23B5-4263-A6C7-6FAB012734A8}" type="presParOf" srcId="{7D66BE9A-72BF-427B-A415-5D806415FD2B}" destId="{54E4E994-7473-4B97-BCF6-845F04CFA72E}" srcOrd="1" destOrd="0" presId="urn:microsoft.com/office/officeart/2005/8/layout/hierarchy2"/>
    <dgm:cxn modelId="{3C96267E-043D-43AB-9D8A-4DCDC16460EA}" type="presParOf" srcId="{3C8F3153-15EE-445D-89C7-8B3E3AB635F5}" destId="{61D32360-50C8-452D-AC51-46AF3E70822A}" srcOrd="2" destOrd="0" presId="urn:microsoft.com/office/officeart/2005/8/layout/hierarchy2"/>
    <dgm:cxn modelId="{EF22AB3E-38AC-4774-95ED-7D074D0B5823}" type="presParOf" srcId="{61D32360-50C8-452D-AC51-46AF3E70822A}" destId="{2D62F5BC-B2F8-4F2E-87E0-107F28DEEF3E}" srcOrd="0" destOrd="0" presId="urn:microsoft.com/office/officeart/2005/8/layout/hierarchy2"/>
    <dgm:cxn modelId="{F9F86E91-E89E-439F-9520-0A1EEC0EE583}" type="presParOf" srcId="{3C8F3153-15EE-445D-89C7-8B3E3AB635F5}" destId="{10D51BD4-5D7A-4736-902F-4328904417A2}" srcOrd="3" destOrd="0" presId="urn:microsoft.com/office/officeart/2005/8/layout/hierarchy2"/>
    <dgm:cxn modelId="{5902FA9A-74DC-4928-8E6D-1D1B33AF1957}" type="presParOf" srcId="{10D51BD4-5D7A-4736-902F-4328904417A2}" destId="{55667C27-2F4D-4717-A30E-6ED85B5C1607}" srcOrd="0" destOrd="0" presId="urn:microsoft.com/office/officeart/2005/8/layout/hierarchy2"/>
    <dgm:cxn modelId="{3A5F4172-8FCC-4270-A228-45826AA718F1}" type="presParOf" srcId="{10D51BD4-5D7A-4736-902F-4328904417A2}" destId="{A41C68BD-ED79-47D1-9141-B9B8F0453DAD}" srcOrd="1" destOrd="0" presId="urn:microsoft.com/office/officeart/2005/8/layout/hierarchy2"/>
    <dgm:cxn modelId="{184F5260-B206-40D6-9D5A-FE734DDF2405}" type="presParOf" srcId="{A41C68BD-ED79-47D1-9141-B9B8F0453DAD}" destId="{3DD50BB2-48A1-4C35-8AE4-59C0019CA2C2}" srcOrd="0" destOrd="0" presId="urn:microsoft.com/office/officeart/2005/8/layout/hierarchy2"/>
    <dgm:cxn modelId="{BE3F9250-A658-4124-BD97-73D7AB528A11}" type="presParOf" srcId="{3DD50BB2-48A1-4C35-8AE4-59C0019CA2C2}" destId="{6E54E122-4024-4D04-BB5E-96898681F839}" srcOrd="0" destOrd="0" presId="urn:microsoft.com/office/officeart/2005/8/layout/hierarchy2"/>
    <dgm:cxn modelId="{6BC84FE1-40D6-44EA-9253-0A682EC434FA}" type="presParOf" srcId="{A41C68BD-ED79-47D1-9141-B9B8F0453DAD}" destId="{2420014B-7989-49B6-BCBA-7EBD92B59D63}" srcOrd="1" destOrd="0" presId="urn:microsoft.com/office/officeart/2005/8/layout/hierarchy2"/>
    <dgm:cxn modelId="{5412E196-4241-4965-8EEA-828E686A87C2}" type="presParOf" srcId="{2420014B-7989-49B6-BCBA-7EBD92B59D63}" destId="{46B96206-DBF4-44AC-A38E-BD6B06E94C9C}" srcOrd="0" destOrd="0" presId="urn:microsoft.com/office/officeart/2005/8/layout/hierarchy2"/>
    <dgm:cxn modelId="{400968A2-DFD4-47A3-BD31-29CC2C1A6F76}" type="presParOf" srcId="{2420014B-7989-49B6-BCBA-7EBD92B59D63}" destId="{27B0AFB6-23B0-41AD-95FC-B9F24FF577F3}" srcOrd="1" destOrd="0" presId="urn:microsoft.com/office/officeart/2005/8/layout/hierarchy2"/>
    <dgm:cxn modelId="{97263C2B-2C9E-4956-ACF5-1786D2D2557E}" type="presParOf" srcId="{3C8F3153-15EE-445D-89C7-8B3E3AB635F5}" destId="{4A2061B9-0F95-40B3-8A9A-BCF842332E28}" srcOrd="4" destOrd="0" presId="urn:microsoft.com/office/officeart/2005/8/layout/hierarchy2"/>
    <dgm:cxn modelId="{9A99CFBC-E58C-42E7-9E24-BC9A113FD84E}" type="presParOf" srcId="{4A2061B9-0F95-40B3-8A9A-BCF842332E28}" destId="{DAF1508D-7E28-4B46-82A1-987045BF72C8}" srcOrd="0" destOrd="0" presId="urn:microsoft.com/office/officeart/2005/8/layout/hierarchy2"/>
    <dgm:cxn modelId="{EFB96F09-A42A-44D3-88ED-B1958B6EB777}" type="presParOf" srcId="{3C8F3153-15EE-445D-89C7-8B3E3AB635F5}" destId="{7EF00489-CA54-4795-8C5B-0B06813CF0F3}" srcOrd="5" destOrd="0" presId="urn:microsoft.com/office/officeart/2005/8/layout/hierarchy2"/>
    <dgm:cxn modelId="{4B52F1DC-8B22-4468-91B9-B8787C5906CA}" type="presParOf" srcId="{7EF00489-CA54-4795-8C5B-0B06813CF0F3}" destId="{96E52F5C-1386-4335-9CF7-7E10A9D81323}" srcOrd="0" destOrd="0" presId="urn:microsoft.com/office/officeart/2005/8/layout/hierarchy2"/>
    <dgm:cxn modelId="{3558E813-590D-40AD-BB19-983F6F958D0D}" type="presParOf" srcId="{7EF00489-CA54-4795-8C5B-0B06813CF0F3}" destId="{54968315-3CAE-4162-8766-8FCC8BDA96BC}" srcOrd="1" destOrd="0" presId="urn:microsoft.com/office/officeart/2005/8/layout/hierarchy2"/>
    <dgm:cxn modelId="{CF76EBCD-0A19-40A7-B0CC-2C28DA0411AE}" type="presParOf" srcId="{54968315-3CAE-4162-8766-8FCC8BDA96BC}" destId="{0F19C628-C6E0-4D55-9DCB-22EC9EB1D7D6}" srcOrd="0" destOrd="0" presId="urn:microsoft.com/office/officeart/2005/8/layout/hierarchy2"/>
    <dgm:cxn modelId="{D09F4A5B-456C-47FB-A00D-86E1BDAB485A}" type="presParOf" srcId="{0F19C628-C6E0-4D55-9DCB-22EC9EB1D7D6}" destId="{5A4CA673-B23D-4FA4-8DD7-AD65C20CC29D}" srcOrd="0" destOrd="0" presId="urn:microsoft.com/office/officeart/2005/8/layout/hierarchy2"/>
    <dgm:cxn modelId="{34267810-F127-4F3F-A387-64A187534B74}" type="presParOf" srcId="{54968315-3CAE-4162-8766-8FCC8BDA96BC}" destId="{CF23B1F0-B115-45DB-8D89-9BE30903BCA8}" srcOrd="1" destOrd="0" presId="urn:microsoft.com/office/officeart/2005/8/layout/hierarchy2"/>
    <dgm:cxn modelId="{B89FAAEB-2793-46D3-978D-CD14376150E0}" type="presParOf" srcId="{CF23B1F0-B115-45DB-8D89-9BE30903BCA8}" destId="{FEEE4839-3D55-436A-A86D-30273DFFC85B}" srcOrd="0" destOrd="0" presId="urn:microsoft.com/office/officeart/2005/8/layout/hierarchy2"/>
    <dgm:cxn modelId="{738DDAC5-CB24-4716-A1A3-5ADD92B47EE0}" type="presParOf" srcId="{CF23B1F0-B115-45DB-8D89-9BE30903BCA8}" destId="{23236E14-096C-4912-845B-91D38F74936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F76141-CBCF-408B-960A-FF9469ECEBED}">
      <dsp:nvSpPr>
        <dsp:cNvPr id="0" name=""/>
        <dsp:cNvSpPr/>
      </dsp:nvSpPr>
      <dsp:spPr>
        <a:xfrm>
          <a:off x="0" y="2088230"/>
          <a:ext cx="2386470" cy="119323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tx2">
                  <a:lumMod val="50000"/>
                </a:schemeClr>
              </a:solidFill>
            </a:rPr>
            <a:t>КРОВЬ</a:t>
          </a:r>
          <a:endParaRPr lang="ru-RU" sz="22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34949" y="2123179"/>
        <a:ext cx="2316572" cy="1123337"/>
      </dsp:txXfrm>
    </dsp:sp>
    <dsp:sp modelId="{35749D16-69EA-4CBB-AEB1-1A5551DD9F20}">
      <dsp:nvSpPr>
        <dsp:cNvPr id="0" name=""/>
        <dsp:cNvSpPr/>
      </dsp:nvSpPr>
      <dsp:spPr>
        <a:xfrm rot="19029038">
          <a:off x="2231067" y="2272877"/>
          <a:ext cx="1164700" cy="31860"/>
        </a:xfrm>
        <a:custGeom>
          <a:avLst/>
          <a:gdLst/>
          <a:ahLst/>
          <a:cxnLst/>
          <a:rect l="0" t="0" r="0" b="0"/>
          <a:pathLst>
            <a:path>
              <a:moveTo>
                <a:pt x="0" y="15930"/>
              </a:moveTo>
              <a:lnTo>
                <a:pt x="1164700" y="15930"/>
              </a:lnTo>
            </a:path>
          </a:pathLst>
        </a:custGeom>
        <a:noFill/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784299" y="2259689"/>
        <a:ext cx="58235" cy="58235"/>
      </dsp:txXfrm>
    </dsp:sp>
    <dsp:sp modelId="{EB5975BA-5E87-475D-9745-DB6B6DCDFF54}">
      <dsp:nvSpPr>
        <dsp:cNvPr id="0" name=""/>
        <dsp:cNvSpPr/>
      </dsp:nvSpPr>
      <dsp:spPr>
        <a:xfrm>
          <a:off x="3240364" y="1296148"/>
          <a:ext cx="2386470" cy="119323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bg2">
                  <a:lumMod val="10000"/>
                </a:schemeClr>
              </a:solidFill>
            </a:rPr>
            <a:t>ПЛАЗМА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bg2">
                  <a:lumMod val="10000"/>
                </a:schemeClr>
              </a:solidFill>
            </a:rPr>
            <a:t>55-60%</a:t>
          </a:r>
          <a:endParaRPr lang="ru-RU" sz="22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3275313" y="1331097"/>
        <a:ext cx="2316572" cy="1123337"/>
      </dsp:txXfrm>
    </dsp:sp>
    <dsp:sp modelId="{33585F61-C916-4D9D-B7FA-60290978DB17}">
      <dsp:nvSpPr>
        <dsp:cNvPr id="0" name=""/>
        <dsp:cNvSpPr/>
      </dsp:nvSpPr>
      <dsp:spPr>
        <a:xfrm rot="2137984">
          <a:off x="2276262" y="3011835"/>
          <a:ext cx="1177214" cy="31860"/>
        </a:xfrm>
        <a:custGeom>
          <a:avLst/>
          <a:gdLst/>
          <a:ahLst/>
          <a:cxnLst/>
          <a:rect l="0" t="0" r="0" b="0"/>
          <a:pathLst>
            <a:path>
              <a:moveTo>
                <a:pt x="0" y="15930"/>
              </a:moveTo>
              <a:lnTo>
                <a:pt x="1177214" y="15930"/>
              </a:lnTo>
            </a:path>
          </a:pathLst>
        </a:custGeom>
        <a:noFill/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835439" y="2998335"/>
        <a:ext cx="58860" cy="58860"/>
      </dsp:txXfrm>
    </dsp:sp>
    <dsp:sp modelId="{A1959693-CF63-4CD5-92CB-61DB9AD5E2EB}">
      <dsp:nvSpPr>
        <dsp:cNvPr id="0" name=""/>
        <dsp:cNvSpPr/>
      </dsp:nvSpPr>
      <dsp:spPr>
        <a:xfrm>
          <a:off x="3343268" y="2774066"/>
          <a:ext cx="2386470" cy="119323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bg2">
                  <a:lumMod val="10000"/>
                </a:schemeClr>
              </a:solidFill>
            </a:rPr>
            <a:t>ФОРМЕННЫЕ ЭЛЕМЕНТЫ КРОВИ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bg2">
                  <a:lumMod val="10000"/>
                </a:schemeClr>
              </a:solidFill>
            </a:rPr>
            <a:t>40-45%</a:t>
          </a:r>
          <a:endParaRPr lang="ru-RU" sz="22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3378217" y="2809015"/>
        <a:ext cx="2316572" cy="1123337"/>
      </dsp:txXfrm>
    </dsp:sp>
    <dsp:sp modelId="{1DF5E5B5-30DF-4BFD-86A3-679FAC31951A}">
      <dsp:nvSpPr>
        <dsp:cNvPr id="0" name=""/>
        <dsp:cNvSpPr/>
      </dsp:nvSpPr>
      <dsp:spPr>
        <a:xfrm rot="18289469">
          <a:off x="5371236" y="2668643"/>
          <a:ext cx="1671594" cy="31860"/>
        </a:xfrm>
        <a:custGeom>
          <a:avLst/>
          <a:gdLst/>
          <a:ahLst/>
          <a:cxnLst/>
          <a:rect l="0" t="0" r="0" b="0"/>
          <a:pathLst>
            <a:path>
              <a:moveTo>
                <a:pt x="0" y="15930"/>
              </a:moveTo>
              <a:lnTo>
                <a:pt x="1671594" y="15930"/>
              </a:lnTo>
            </a:path>
          </a:pathLst>
        </a:custGeom>
        <a:noFill/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165243" y="2642783"/>
        <a:ext cx="83579" cy="83579"/>
      </dsp:txXfrm>
    </dsp:sp>
    <dsp:sp modelId="{7DB45015-4DA2-46EE-98CF-82123C3FED94}">
      <dsp:nvSpPr>
        <dsp:cNvPr id="0" name=""/>
        <dsp:cNvSpPr/>
      </dsp:nvSpPr>
      <dsp:spPr>
        <a:xfrm>
          <a:off x="6684327" y="1401845"/>
          <a:ext cx="2386470" cy="119323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bg2">
                  <a:lumMod val="10000"/>
                </a:schemeClr>
              </a:solidFill>
            </a:rPr>
            <a:t>ЭРИТРОЦИТЫ</a:t>
          </a:r>
          <a:endParaRPr lang="ru-RU" sz="22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6719276" y="1436794"/>
        <a:ext cx="2316572" cy="1123337"/>
      </dsp:txXfrm>
    </dsp:sp>
    <dsp:sp modelId="{D6A2530B-0802-4521-810D-4B8C3BD31AD7}">
      <dsp:nvSpPr>
        <dsp:cNvPr id="0" name=""/>
        <dsp:cNvSpPr/>
      </dsp:nvSpPr>
      <dsp:spPr>
        <a:xfrm>
          <a:off x="5729739" y="3354753"/>
          <a:ext cx="954588" cy="31860"/>
        </a:xfrm>
        <a:custGeom>
          <a:avLst/>
          <a:gdLst/>
          <a:ahLst/>
          <a:cxnLst/>
          <a:rect l="0" t="0" r="0" b="0"/>
          <a:pathLst>
            <a:path>
              <a:moveTo>
                <a:pt x="0" y="15930"/>
              </a:moveTo>
              <a:lnTo>
                <a:pt x="954588" y="15930"/>
              </a:lnTo>
            </a:path>
          </a:pathLst>
        </a:custGeom>
        <a:noFill/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183168" y="3346819"/>
        <a:ext cx="47729" cy="47729"/>
      </dsp:txXfrm>
    </dsp:sp>
    <dsp:sp modelId="{0BC32EEC-271C-4328-B0CF-E285A32C051E}">
      <dsp:nvSpPr>
        <dsp:cNvPr id="0" name=""/>
        <dsp:cNvSpPr/>
      </dsp:nvSpPr>
      <dsp:spPr>
        <a:xfrm>
          <a:off x="6684327" y="2774066"/>
          <a:ext cx="2386470" cy="119323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bg2">
                  <a:lumMod val="10000"/>
                </a:schemeClr>
              </a:solidFill>
            </a:rPr>
            <a:t>ЛЕЙКОЦИТЫ</a:t>
          </a:r>
          <a:endParaRPr lang="ru-RU" sz="22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6719276" y="2809015"/>
        <a:ext cx="2316572" cy="1123337"/>
      </dsp:txXfrm>
    </dsp:sp>
    <dsp:sp modelId="{89CEDE56-2D59-4FE5-BA1B-C6A928012066}">
      <dsp:nvSpPr>
        <dsp:cNvPr id="0" name=""/>
        <dsp:cNvSpPr/>
      </dsp:nvSpPr>
      <dsp:spPr>
        <a:xfrm rot="3310531">
          <a:off x="5371236" y="4040864"/>
          <a:ext cx="1671594" cy="31860"/>
        </a:xfrm>
        <a:custGeom>
          <a:avLst/>
          <a:gdLst/>
          <a:ahLst/>
          <a:cxnLst/>
          <a:rect l="0" t="0" r="0" b="0"/>
          <a:pathLst>
            <a:path>
              <a:moveTo>
                <a:pt x="0" y="15930"/>
              </a:moveTo>
              <a:lnTo>
                <a:pt x="1671594" y="15930"/>
              </a:lnTo>
            </a:path>
          </a:pathLst>
        </a:custGeom>
        <a:noFill/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165243" y="4015004"/>
        <a:ext cx="83579" cy="83579"/>
      </dsp:txXfrm>
    </dsp:sp>
    <dsp:sp modelId="{D720DD92-D90F-4272-9C3F-755C5CAA70E9}">
      <dsp:nvSpPr>
        <dsp:cNvPr id="0" name=""/>
        <dsp:cNvSpPr/>
      </dsp:nvSpPr>
      <dsp:spPr>
        <a:xfrm>
          <a:off x="6684327" y="4146286"/>
          <a:ext cx="2386470" cy="119323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bg2">
                  <a:lumMod val="10000"/>
                </a:schemeClr>
              </a:solidFill>
            </a:rPr>
            <a:t>ТРОМБОЦИТЫ</a:t>
          </a:r>
          <a:endParaRPr lang="ru-RU" sz="22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6719276" y="4181235"/>
        <a:ext cx="2316572" cy="11233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641081-C81A-4D4C-BC7D-D3A3571798E5}">
      <dsp:nvSpPr>
        <dsp:cNvPr id="0" name=""/>
        <dsp:cNvSpPr/>
      </dsp:nvSpPr>
      <dsp:spPr>
        <a:xfrm>
          <a:off x="567256" y="1474491"/>
          <a:ext cx="2107759" cy="223254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Форменные элементы крови</a:t>
          </a:r>
          <a:endParaRPr lang="ru-RU" sz="2400" b="1" kern="1200" dirty="0"/>
        </a:p>
      </dsp:txBody>
      <dsp:txXfrm>
        <a:off x="628990" y="1536225"/>
        <a:ext cx="1984291" cy="2109081"/>
      </dsp:txXfrm>
    </dsp:sp>
    <dsp:sp modelId="{90072E63-2282-47F9-9C6E-38F1224F8C9D}">
      <dsp:nvSpPr>
        <dsp:cNvPr id="0" name=""/>
        <dsp:cNvSpPr/>
      </dsp:nvSpPr>
      <dsp:spPr>
        <a:xfrm rot="17944235">
          <a:off x="2182174" y="1734862"/>
          <a:ext cx="1917250" cy="36087"/>
        </a:xfrm>
        <a:custGeom>
          <a:avLst/>
          <a:gdLst/>
          <a:ahLst/>
          <a:cxnLst/>
          <a:rect l="0" t="0" r="0" b="0"/>
          <a:pathLst>
            <a:path>
              <a:moveTo>
                <a:pt x="0" y="18043"/>
              </a:moveTo>
              <a:lnTo>
                <a:pt x="1917250" y="1804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3092868" y="1704975"/>
        <a:ext cx="95862" cy="95862"/>
      </dsp:txXfrm>
    </dsp:sp>
    <dsp:sp modelId="{3CA05A39-8944-47FA-B0BC-9A0A6A41BF2D}">
      <dsp:nvSpPr>
        <dsp:cNvPr id="0" name=""/>
        <dsp:cNvSpPr/>
      </dsp:nvSpPr>
      <dsp:spPr>
        <a:xfrm>
          <a:off x="3606582" y="0"/>
          <a:ext cx="2107759" cy="183009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эритроциты</a:t>
          </a:r>
          <a:endParaRPr lang="ru-RU" sz="2400" b="1" kern="1200" dirty="0"/>
        </a:p>
      </dsp:txBody>
      <dsp:txXfrm>
        <a:off x="3660184" y="53602"/>
        <a:ext cx="2000555" cy="1722890"/>
      </dsp:txXfrm>
    </dsp:sp>
    <dsp:sp modelId="{AE00F66C-C555-4108-94A4-0CE2A877DD05}">
      <dsp:nvSpPr>
        <dsp:cNvPr id="0" name=""/>
        <dsp:cNvSpPr/>
      </dsp:nvSpPr>
      <dsp:spPr>
        <a:xfrm rot="18254">
          <a:off x="5714337" y="899006"/>
          <a:ext cx="754651" cy="36087"/>
        </a:xfrm>
        <a:custGeom>
          <a:avLst/>
          <a:gdLst/>
          <a:ahLst/>
          <a:cxnLst/>
          <a:rect l="0" t="0" r="0" b="0"/>
          <a:pathLst>
            <a:path>
              <a:moveTo>
                <a:pt x="0" y="18043"/>
              </a:moveTo>
              <a:lnTo>
                <a:pt x="754651" y="1804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072797" y="898184"/>
        <a:ext cx="37732" cy="37732"/>
      </dsp:txXfrm>
    </dsp:sp>
    <dsp:sp modelId="{11881E03-E015-4F41-AB34-FCD2B7C2D24A}">
      <dsp:nvSpPr>
        <dsp:cNvPr id="0" name=""/>
        <dsp:cNvSpPr/>
      </dsp:nvSpPr>
      <dsp:spPr>
        <a:xfrm>
          <a:off x="6468983" y="68957"/>
          <a:ext cx="2107759" cy="170019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/>
            <a:t>4,5-5,5х10</a:t>
          </a:r>
          <a:r>
            <a:rPr lang="ru-RU" sz="2700" b="1" kern="1200" baseline="30000" dirty="0" smtClean="0"/>
            <a:t>12</a:t>
          </a:r>
          <a:r>
            <a:rPr lang="ru-RU" sz="2700" b="1" kern="1200" baseline="0" dirty="0" smtClean="0"/>
            <a:t>/л</a:t>
          </a:r>
          <a:r>
            <a:rPr lang="ru-RU" sz="2700" b="1" kern="1200" baseline="30000" dirty="0" smtClean="0"/>
            <a:t> </a:t>
          </a:r>
          <a:r>
            <a:rPr lang="ru-RU" sz="2700" b="1" kern="1200" baseline="0" dirty="0" smtClean="0"/>
            <a:t>3,9-4,5х10</a:t>
          </a:r>
          <a:r>
            <a:rPr lang="ru-RU" sz="2700" b="1" kern="1200" baseline="30000" dirty="0" smtClean="0"/>
            <a:t>12</a:t>
          </a:r>
          <a:r>
            <a:rPr lang="ru-RU" sz="2700" b="1" kern="1200" baseline="0" dirty="0" smtClean="0"/>
            <a:t>/л</a:t>
          </a:r>
          <a:endParaRPr lang="ru-RU" sz="2700" b="1" kern="1200" baseline="0" dirty="0"/>
        </a:p>
      </dsp:txBody>
      <dsp:txXfrm>
        <a:off x="6518780" y="118754"/>
        <a:ext cx="2008165" cy="1600598"/>
      </dsp:txXfrm>
    </dsp:sp>
    <dsp:sp modelId="{61D32360-50C8-452D-AC51-46AF3E70822A}">
      <dsp:nvSpPr>
        <dsp:cNvPr id="0" name=""/>
        <dsp:cNvSpPr/>
      </dsp:nvSpPr>
      <dsp:spPr>
        <a:xfrm rot="688300">
          <a:off x="2666423" y="2658270"/>
          <a:ext cx="860289" cy="36087"/>
        </a:xfrm>
        <a:custGeom>
          <a:avLst/>
          <a:gdLst/>
          <a:ahLst/>
          <a:cxnLst/>
          <a:rect l="0" t="0" r="0" b="0"/>
          <a:pathLst>
            <a:path>
              <a:moveTo>
                <a:pt x="0" y="18043"/>
              </a:moveTo>
              <a:lnTo>
                <a:pt x="860289" y="1804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075060" y="2654807"/>
        <a:ext cx="43014" cy="43014"/>
      </dsp:txXfrm>
    </dsp:sp>
    <dsp:sp modelId="{55667C27-2F4D-4717-A30E-6ED85B5C1607}">
      <dsp:nvSpPr>
        <dsp:cNvPr id="0" name=""/>
        <dsp:cNvSpPr/>
      </dsp:nvSpPr>
      <dsp:spPr>
        <a:xfrm>
          <a:off x="3518120" y="1992183"/>
          <a:ext cx="2107759" cy="153936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kern="1200" dirty="0" smtClean="0"/>
            <a:t>лейкоциты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/>
        </a:p>
      </dsp:txBody>
      <dsp:txXfrm>
        <a:off x="3563206" y="2037269"/>
        <a:ext cx="2017587" cy="1449188"/>
      </dsp:txXfrm>
    </dsp:sp>
    <dsp:sp modelId="{3DD50BB2-48A1-4C35-8AE4-59C0019CA2C2}">
      <dsp:nvSpPr>
        <dsp:cNvPr id="0" name=""/>
        <dsp:cNvSpPr/>
      </dsp:nvSpPr>
      <dsp:spPr>
        <a:xfrm>
          <a:off x="5625879" y="2743819"/>
          <a:ext cx="843103" cy="36087"/>
        </a:xfrm>
        <a:custGeom>
          <a:avLst/>
          <a:gdLst/>
          <a:ahLst/>
          <a:cxnLst/>
          <a:rect l="0" t="0" r="0" b="0"/>
          <a:pathLst>
            <a:path>
              <a:moveTo>
                <a:pt x="0" y="18043"/>
              </a:moveTo>
              <a:lnTo>
                <a:pt x="843103" y="1804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026354" y="2740785"/>
        <a:ext cx="42155" cy="42155"/>
      </dsp:txXfrm>
    </dsp:sp>
    <dsp:sp modelId="{46B96206-DBF4-44AC-A38E-BD6B06E94C9C}">
      <dsp:nvSpPr>
        <dsp:cNvPr id="0" name=""/>
        <dsp:cNvSpPr/>
      </dsp:nvSpPr>
      <dsp:spPr>
        <a:xfrm>
          <a:off x="6468983" y="2051869"/>
          <a:ext cx="2107759" cy="141998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/>
            <a:t>4-9х10</a:t>
          </a:r>
          <a:r>
            <a:rPr lang="ru-RU" sz="2700" b="1" kern="1200" baseline="30000" dirty="0" smtClean="0"/>
            <a:t>9</a:t>
          </a:r>
          <a:r>
            <a:rPr lang="ru-RU" sz="2700" b="1" kern="1200" baseline="0" dirty="0" smtClean="0"/>
            <a:t>/л</a:t>
          </a:r>
          <a:endParaRPr lang="ru-RU" sz="2700" b="1" kern="1200" dirty="0"/>
        </a:p>
      </dsp:txBody>
      <dsp:txXfrm>
        <a:off x="6510573" y="2093459"/>
        <a:ext cx="2024579" cy="1336807"/>
      </dsp:txXfrm>
    </dsp:sp>
    <dsp:sp modelId="{4A2061B9-0F95-40B3-8A9A-BCF842332E28}">
      <dsp:nvSpPr>
        <dsp:cNvPr id="0" name=""/>
        <dsp:cNvSpPr/>
      </dsp:nvSpPr>
      <dsp:spPr>
        <a:xfrm rot="3930329">
          <a:off x="2079815" y="3497968"/>
          <a:ext cx="2033505" cy="36087"/>
        </a:xfrm>
        <a:custGeom>
          <a:avLst/>
          <a:gdLst/>
          <a:ahLst/>
          <a:cxnLst/>
          <a:rect l="0" t="0" r="0" b="0"/>
          <a:pathLst>
            <a:path>
              <a:moveTo>
                <a:pt x="0" y="18043"/>
              </a:moveTo>
              <a:lnTo>
                <a:pt x="2033505" y="1804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3045730" y="3465174"/>
        <a:ext cx="101675" cy="101675"/>
      </dsp:txXfrm>
    </dsp:sp>
    <dsp:sp modelId="{96E52F5C-1386-4335-9CF7-7E10A9D81323}">
      <dsp:nvSpPr>
        <dsp:cNvPr id="0" name=""/>
        <dsp:cNvSpPr/>
      </dsp:nvSpPr>
      <dsp:spPr>
        <a:xfrm>
          <a:off x="3518120" y="3704991"/>
          <a:ext cx="2107759" cy="147253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kern="1200" dirty="0" smtClean="0"/>
            <a:t>тромбоциты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/>
        </a:p>
      </dsp:txBody>
      <dsp:txXfrm>
        <a:off x="3561249" y="3748120"/>
        <a:ext cx="2021501" cy="1386275"/>
      </dsp:txXfrm>
    </dsp:sp>
    <dsp:sp modelId="{0F19C628-C6E0-4D55-9DCB-22EC9EB1D7D6}">
      <dsp:nvSpPr>
        <dsp:cNvPr id="0" name=""/>
        <dsp:cNvSpPr/>
      </dsp:nvSpPr>
      <dsp:spPr>
        <a:xfrm>
          <a:off x="5625879" y="4423214"/>
          <a:ext cx="843103" cy="36087"/>
        </a:xfrm>
        <a:custGeom>
          <a:avLst/>
          <a:gdLst/>
          <a:ahLst/>
          <a:cxnLst/>
          <a:rect l="0" t="0" r="0" b="0"/>
          <a:pathLst>
            <a:path>
              <a:moveTo>
                <a:pt x="0" y="18043"/>
              </a:moveTo>
              <a:lnTo>
                <a:pt x="843103" y="1804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026354" y="4420180"/>
        <a:ext cx="42155" cy="42155"/>
      </dsp:txXfrm>
    </dsp:sp>
    <dsp:sp modelId="{FEEE4839-3D55-436A-A86D-30273DFFC85B}">
      <dsp:nvSpPr>
        <dsp:cNvPr id="0" name=""/>
        <dsp:cNvSpPr/>
      </dsp:nvSpPr>
      <dsp:spPr>
        <a:xfrm>
          <a:off x="6468983" y="3629939"/>
          <a:ext cx="2107759" cy="162263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/>
            <a:t>200-400х10</a:t>
          </a:r>
          <a:r>
            <a:rPr lang="ru-RU" sz="2700" b="1" kern="1200" baseline="30000" dirty="0" smtClean="0"/>
            <a:t>9</a:t>
          </a:r>
          <a:r>
            <a:rPr lang="ru-RU" sz="2700" b="1" kern="1200" baseline="0" dirty="0" smtClean="0"/>
            <a:t>/л</a:t>
          </a:r>
          <a:endParaRPr lang="ru-RU" sz="2700" b="1" kern="1200" dirty="0"/>
        </a:p>
      </dsp:txBody>
      <dsp:txXfrm>
        <a:off x="6516508" y="3677464"/>
        <a:ext cx="2012709" cy="15275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endParaRPr lang="ru-RU" sz="4400" b="1" dirty="0" smtClean="0"/>
          </a:p>
          <a:p>
            <a:pPr algn="ctr">
              <a:buNone/>
            </a:pPr>
            <a:endParaRPr lang="ru-RU" sz="4400" b="1" dirty="0" smtClean="0"/>
          </a:p>
          <a:p>
            <a:pPr algn="ctr">
              <a:buNone/>
            </a:pPr>
            <a:r>
              <a:rPr lang="ru-RU" sz="4400" b="1" dirty="0" smtClean="0"/>
              <a:t>СОЕДИНИТЕЛЬНЫЕ ТКАНИ, ИЛИ ТКАНИ ВНУТРЕННЕЙ СРЕДЫ</a:t>
            </a:r>
          </a:p>
          <a:p>
            <a:pPr algn="ctr">
              <a:buNone/>
            </a:pPr>
            <a:r>
              <a:rPr lang="ru-RU" sz="4400" b="1" dirty="0" smtClean="0"/>
              <a:t>ГИСТОФИЗИОЛОГИЯ КРОВИ</a:t>
            </a:r>
          </a:p>
          <a:p>
            <a:pPr algn="r">
              <a:buNone/>
            </a:pPr>
            <a:endParaRPr lang="ru-RU" b="1" dirty="0" smtClean="0"/>
          </a:p>
          <a:p>
            <a:pPr algn="r">
              <a:buNone/>
            </a:pPr>
            <a:r>
              <a:rPr lang="ru-RU" sz="2400" b="1" dirty="0" smtClean="0"/>
              <a:t>кафедра гистологии, цитологии и эмбриологии</a:t>
            </a:r>
          </a:p>
          <a:p>
            <a:pPr algn="r">
              <a:buNone/>
            </a:pPr>
            <a:r>
              <a:rPr lang="ru-RU" sz="2400" b="1" dirty="0" smtClean="0"/>
              <a:t>к.б.н., доцент Е.В. </a:t>
            </a:r>
            <a:r>
              <a:rPr lang="ru-RU" sz="2400" b="1" dirty="0" err="1" smtClean="0"/>
              <a:t>Блинова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/>
              <a:t>Классификация лейкоцитов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ru-RU" sz="2700" b="1" dirty="0" smtClean="0">
                <a:solidFill>
                  <a:srgbClr val="FF0000"/>
                </a:solidFill>
              </a:rPr>
              <a:t>    Гранулоциты (зернистые лейкоциты) </a:t>
            </a:r>
            <a:r>
              <a:rPr lang="ru-RU" sz="2700" b="1" dirty="0" smtClean="0"/>
              <a:t>характеризуются наличием в  цитоплазме специфических гранул, обладающих различной окраской (базофильной, </a:t>
            </a:r>
            <a:r>
              <a:rPr lang="ru-RU" sz="2700" b="1" dirty="0" err="1" smtClean="0"/>
              <a:t>оксифильной</a:t>
            </a:r>
            <a:r>
              <a:rPr lang="ru-RU" sz="2700" b="1" dirty="0" smtClean="0"/>
              <a:t> или </a:t>
            </a:r>
            <a:r>
              <a:rPr lang="ru-RU" sz="2700" b="1" dirty="0" err="1" smtClean="0"/>
              <a:t>нейтрофильной</a:t>
            </a:r>
            <a:r>
              <a:rPr lang="ru-RU" sz="2700" b="1" dirty="0" smtClean="0"/>
              <a:t>), что позволяет подразделять гранулоциты на </a:t>
            </a:r>
            <a:r>
              <a:rPr lang="ru-RU" sz="2700" b="1" dirty="0" err="1" smtClean="0"/>
              <a:t>нейтрофильные</a:t>
            </a:r>
            <a:r>
              <a:rPr lang="ru-RU" sz="2700" b="1" dirty="0" smtClean="0"/>
              <a:t>, </a:t>
            </a:r>
            <a:r>
              <a:rPr lang="ru-RU" sz="2700" b="1" dirty="0" err="1" smtClean="0"/>
              <a:t>оксифильные</a:t>
            </a:r>
            <a:r>
              <a:rPr lang="ru-RU" sz="2700" b="1" dirty="0" smtClean="0"/>
              <a:t> (эозинофильные) и базофильные. Ядро гранулоцитов сегментированное.</a:t>
            </a:r>
          </a:p>
          <a:p>
            <a:endParaRPr lang="ru-RU" sz="2700" b="1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512058"/>
            <a:ext cx="2267744" cy="234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5900" y="4509120"/>
            <a:ext cx="2183724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4482324"/>
            <a:ext cx="2051720" cy="2375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1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38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/>
              <a:t>            </a:t>
            </a:r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r>
              <a:rPr lang="ru-RU" sz="4800" b="1" dirty="0" smtClean="0"/>
              <a:t>     СПАСИБО ЗА ВНИМАНИЕ!</a:t>
            </a:r>
            <a:endParaRPr lang="ru-R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   Агранулоциты (незернистые лейкоциты)</a:t>
            </a:r>
            <a:r>
              <a:rPr lang="ru-RU" b="1" dirty="0" smtClean="0"/>
              <a:t> содержат в цитоплазме лишь неспецифические (</a:t>
            </a:r>
            <a:r>
              <a:rPr lang="ru-RU" b="1" dirty="0" err="1" smtClean="0"/>
              <a:t>азурофильные</a:t>
            </a:r>
            <a:r>
              <a:rPr lang="ru-RU" b="1" dirty="0" smtClean="0"/>
              <a:t>) гранулы. Специфические гранулы отсутствуют. Их ядро имеет округлую или бобовидную форму. К ним относятся лимфоциты и моноциты.</a:t>
            </a: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/>
              <a:t>Классификация лейкоцитов</a:t>
            </a:r>
            <a:endParaRPr lang="ru-RU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4506158"/>
            <a:ext cx="2664297" cy="2351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512765"/>
            <a:ext cx="2232248" cy="2345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-61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ЛЕЙКОЦИТАРНАЯ ФОРМУЛА </a:t>
            </a:r>
            <a:r>
              <a:rPr lang="ru-RU" sz="3600" b="1" dirty="0" smtClean="0"/>
              <a:t>– ЭТО ПРОЦЕНТНОЕ СООТНОШЕНИЕ ВСЕХ ВИДОВ </a:t>
            </a:r>
            <a:r>
              <a:rPr lang="ru-RU" sz="3600" b="1" dirty="0" smtClean="0"/>
              <a:t>ЛЕЙКОЦИТОВ.</a:t>
            </a:r>
            <a:endParaRPr lang="ru-RU" sz="3600" b="1" dirty="0"/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192837"/>
              </p:ext>
            </p:extLst>
          </p:nvPr>
        </p:nvGraphicFramePr>
        <p:xfrm>
          <a:off x="0" y="2420888"/>
          <a:ext cx="9144000" cy="374441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36278"/>
                <a:gridCol w="1559168"/>
                <a:gridCol w="2948354"/>
                <a:gridCol w="1600200"/>
              </a:tblGrid>
              <a:tr h="925461">
                <a:tc gridSpan="2">
                  <a:txBody>
                    <a:bodyPr/>
                    <a:lstStyle/>
                    <a:p>
                      <a:pPr algn="ctr"/>
                      <a:r>
                        <a:rPr lang="ru-RU" sz="3200" b="1" baseline="0" dirty="0" smtClean="0"/>
                        <a:t>ГРАНУЛОЦИТЫ</a:t>
                      </a:r>
                      <a:endParaRPr lang="ru-RU" sz="32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3200" b="1" baseline="0" dirty="0" smtClean="0"/>
                        <a:t>АГРАНУЛОЦИТЫ</a:t>
                      </a:r>
                      <a:endParaRPr lang="ru-RU" sz="32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25461">
                <a:tc>
                  <a:txBody>
                    <a:bodyPr/>
                    <a:lstStyle/>
                    <a:p>
                      <a:r>
                        <a:rPr lang="ru-RU" sz="3200" b="1" baseline="0" dirty="0" smtClean="0"/>
                        <a:t>НЕЙТРОФИЛЫ</a:t>
                      </a:r>
                      <a:endParaRPr lang="ru-RU" sz="3200" b="1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baseline="0" dirty="0" smtClean="0"/>
                        <a:t>46-73%</a:t>
                      </a:r>
                      <a:endParaRPr lang="ru-RU" sz="3200" b="1" baseline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baseline="0" dirty="0" smtClean="0"/>
                        <a:t>ЛИМФОЦИТЫ</a:t>
                      </a:r>
                      <a:endParaRPr lang="ru-RU" sz="3200" b="1" baseline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baseline="0" dirty="0" smtClean="0"/>
                        <a:t>20-40%</a:t>
                      </a:r>
                      <a:endParaRPr lang="ru-RU" sz="3200" b="1" baseline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925461">
                <a:tc>
                  <a:txBody>
                    <a:bodyPr/>
                    <a:lstStyle/>
                    <a:p>
                      <a:r>
                        <a:rPr lang="ru-RU" sz="3200" b="1" baseline="0" dirty="0" smtClean="0"/>
                        <a:t>ЭОЗИНОФИЛЫ</a:t>
                      </a:r>
                      <a:endParaRPr lang="ru-RU" sz="3200" b="1" baseline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baseline="0" dirty="0" smtClean="0"/>
                        <a:t>1-5%</a:t>
                      </a:r>
                      <a:endParaRPr lang="ru-RU" sz="3200" b="1" baseline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baseline="0" dirty="0" smtClean="0"/>
                        <a:t>МОНОЦИТЫ</a:t>
                      </a:r>
                      <a:endParaRPr lang="ru-RU" sz="3200" b="1" baseline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baseline="0" dirty="0" smtClean="0"/>
                        <a:t>2-9%</a:t>
                      </a:r>
                      <a:endParaRPr lang="ru-RU" sz="3200" b="1" baseline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968033">
                <a:tc>
                  <a:txBody>
                    <a:bodyPr/>
                    <a:lstStyle/>
                    <a:p>
                      <a:r>
                        <a:rPr lang="ru-RU" sz="3200" b="1" baseline="0" dirty="0" smtClean="0"/>
                        <a:t>БАЗОФИЛЫ</a:t>
                      </a:r>
                      <a:endParaRPr lang="ru-RU" sz="3200" b="1" baseline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baseline="0" dirty="0" smtClean="0"/>
                        <a:t>0-1%</a:t>
                      </a:r>
                      <a:endParaRPr lang="ru-RU" sz="3200" b="1" baseline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200" b="1" baseline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200" b="1" baseline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717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Вера\Desktop\06.03.2015 ЛЕКЦИИ ПО ГИСТОЛОГИИ, ЭМБРИОЛОГИИ, ЦИТОЛОГИИ\КРОВЬ 2\401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8" y="0"/>
            <a:ext cx="890292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296144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b="1" dirty="0" smtClean="0"/>
              <a:t>Химический состав  плазмы  крови: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 smtClean="0"/>
              <a:t>90% воды, 9% органических  веществ, 1% неорганических. </a:t>
            </a:r>
          </a:p>
          <a:p>
            <a:pPr>
              <a:buNone/>
            </a:pPr>
            <a:r>
              <a:rPr lang="ru-RU" b="1" dirty="0" smtClean="0"/>
              <a:t>   Главные органические компоненты плазмы </a:t>
            </a:r>
            <a:r>
              <a:rPr lang="ru-RU" b="1" dirty="0" smtClean="0">
                <a:solidFill>
                  <a:srgbClr val="FF0000"/>
                </a:solidFill>
              </a:rPr>
              <a:t>белки</a:t>
            </a:r>
            <a:r>
              <a:rPr lang="ru-RU" b="1" dirty="0" smtClean="0"/>
              <a:t> (более 200 видов).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Основные белки плазмы:</a:t>
            </a:r>
          </a:p>
          <a:p>
            <a:r>
              <a:rPr lang="ru-RU" b="1" dirty="0" smtClean="0"/>
              <a:t>альбумины </a:t>
            </a:r>
          </a:p>
          <a:p>
            <a:r>
              <a:rPr lang="ru-RU" b="1" dirty="0" smtClean="0"/>
              <a:t>глобулины (</a:t>
            </a:r>
            <a:r>
              <a:rPr lang="en-US" b="1" dirty="0" smtClean="0"/>
              <a:t>α</a:t>
            </a:r>
            <a:r>
              <a:rPr lang="ru-RU" b="1" dirty="0" smtClean="0"/>
              <a:t>- </a:t>
            </a:r>
            <a:r>
              <a:rPr lang="en-US" b="1" dirty="0" smtClean="0"/>
              <a:t>u</a:t>
            </a:r>
            <a:r>
              <a:rPr lang="ru-RU" b="1" dirty="0" smtClean="0"/>
              <a:t> </a:t>
            </a:r>
            <a:r>
              <a:rPr lang="el-GR" b="1" dirty="0" smtClean="0"/>
              <a:t>β</a:t>
            </a:r>
            <a:r>
              <a:rPr lang="ru-RU" b="1" dirty="0" smtClean="0"/>
              <a:t>-) </a:t>
            </a:r>
          </a:p>
          <a:p>
            <a:r>
              <a:rPr lang="el-GR" b="1" dirty="0" smtClean="0"/>
              <a:t>γ</a:t>
            </a:r>
            <a:r>
              <a:rPr lang="ru-RU" b="1" dirty="0" smtClean="0"/>
              <a:t>-глобулины</a:t>
            </a:r>
          </a:p>
          <a:p>
            <a:r>
              <a:rPr lang="ru-RU" b="1" dirty="0" smtClean="0"/>
              <a:t>фибриноген</a:t>
            </a:r>
          </a:p>
          <a:p>
            <a:r>
              <a:rPr lang="ru-RU" b="1" dirty="0" smtClean="0"/>
              <a:t>компоненты комплемента.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b="1" i="1" dirty="0" smtClean="0"/>
              <a:t>    </a:t>
            </a:r>
            <a:r>
              <a:rPr lang="ru-RU" sz="4400" b="1" dirty="0" smtClean="0">
                <a:solidFill>
                  <a:srgbClr val="FF0000"/>
                </a:solidFill>
              </a:rPr>
              <a:t>Выработка </a:t>
            </a:r>
            <a:r>
              <a:rPr lang="ru-RU" sz="4400" b="1" dirty="0" smtClean="0"/>
              <a:t>белков плазмы осуществляется клетками печени (за исключением γ-глобулинов, которые продуцируются плазматическими клетками).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/>
              <a:t>СТРОЕНИЕ ЭРИТРОЦИТОВ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b="1" dirty="0" smtClean="0"/>
              <a:t> </a:t>
            </a:r>
            <a:r>
              <a:rPr lang="ru-RU" sz="4000" b="1" dirty="0" smtClean="0">
                <a:solidFill>
                  <a:srgbClr val="FF0000"/>
                </a:solidFill>
              </a:rPr>
              <a:t>Функции эритроцитов</a:t>
            </a:r>
            <a:r>
              <a:rPr lang="ru-RU" sz="4000" dirty="0" smtClean="0">
                <a:solidFill>
                  <a:srgbClr val="FF0000"/>
                </a:solidFill>
              </a:rPr>
              <a:t>:</a:t>
            </a:r>
          </a:p>
          <a:p>
            <a:pPr marL="514350" indent="-514350">
              <a:buAutoNum type="arabicPeriod"/>
            </a:pPr>
            <a:r>
              <a:rPr lang="ru-RU" sz="4400" b="1" dirty="0" smtClean="0"/>
              <a:t>Дыхательная.</a:t>
            </a:r>
          </a:p>
          <a:p>
            <a:pPr marL="514350" indent="-514350">
              <a:buAutoNum type="arabicPeriod"/>
            </a:pPr>
            <a:r>
              <a:rPr lang="ru-RU" sz="4400" b="1" dirty="0" smtClean="0"/>
              <a:t>Регуляторная.</a:t>
            </a:r>
          </a:p>
          <a:p>
            <a:pPr marL="514350" indent="-514350">
              <a:buAutoNum type="arabicPeriod"/>
            </a:pPr>
            <a:r>
              <a:rPr lang="ru-RU" sz="4400" b="1" dirty="0" smtClean="0"/>
              <a:t>Защитная.</a:t>
            </a:r>
            <a:endParaRPr lang="ru-RU" sz="44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4964" y="2079801"/>
            <a:ext cx="4379036" cy="343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5400" b="1" dirty="0" smtClean="0"/>
              <a:t>Количество эритроцитов</a:t>
            </a:r>
            <a:endParaRPr lang="ru-RU" sz="5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530120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b="1" dirty="0" smtClean="0"/>
              <a:t> </a:t>
            </a:r>
            <a:r>
              <a:rPr lang="ru-RU" sz="4400" b="1" dirty="0" smtClean="0"/>
              <a:t>У женщин-3,9-4,5х10</a:t>
            </a:r>
            <a:r>
              <a:rPr lang="ru-RU" sz="4400" b="1" baseline="30000" dirty="0" smtClean="0"/>
              <a:t>12</a:t>
            </a:r>
          </a:p>
          <a:p>
            <a:pPr marL="0" indent="0">
              <a:buNone/>
            </a:pPr>
            <a:r>
              <a:rPr lang="ru-RU" sz="4400" b="1" dirty="0" smtClean="0"/>
              <a:t>У мужчин-4,5-5,5х10</a:t>
            </a:r>
            <a:r>
              <a:rPr lang="ru-RU" sz="4400" b="1" baseline="30000" dirty="0" smtClean="0"/>
              <a:t>12 </a:t>
            </a:r>
            <a:r>
              <a:rPr lang="ru-RU" sz="4400" dirty="0" smtClean="0"/>
              <a:t> </a:t>
            </a:r>
            <a:endParaRPr lang="ru-RU" sz="4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156051"/>
            <a:ext cx="4716016" cy="370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4800" b="1" dirty="0" smtClean="0"/>
              <a:t>Форма эритроцитов</a:t>
            </a:r>
            <a:endParaRPr lang="ru-RU" sz="4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Двояковогнутый диск. </a:t>
            </a:r>
            <a:r>
              <a:rPr lang="ru-RU" sz="3600" b="1" dirty="0" smtClean="0"/>
              <a:t>Такие эритроциты называются </a:t>
            </a:r>
            <a:r>
              <a:rPr lang="ru-RU" sz="3600" b="1" dirty="0" err="1" smtClean="0">
                <a:solidFill>
                  <a:srgbClr val="FF0000"/>
                </a:solidFill>
              </a:rPr>
              <a:t>дискоцитами</a:t>
            </a:r>
            <a:r>
              <a:rPr lang="ru-RU" sz="3600" b="1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3600" b="1" dirty="0" smtClean="0"/>
              <a:t> Их в крови от 80% до 90%. </a:t>
            </a:r>
            <a:endParaRPr lang="ru-RU" sz="3600" dirty="0"/>
          </a:p>
        </p:txBody>
      </p:sp>
      <p:pic>
        <p:nvPicPr>
          <p:cNvPr id="1028" name="Picture 4" descr="C:\Users\Вера\Desktop\06.03.2015 ЛЕКЦИИ ПО ГИСТОЛОГИИ, ЭМБРИОЛОГИИ, ЦИТОЛОГИИ\КРОВЬ\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405841" y="3119842"/>
            <a:ext cx="4581127" cy="28951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Вера\Desktop\06.03.2015 ЛЕКЦИИ ПО ГИСТОЛОГИИ, ЭМБРИОЛОГИИ, ЦИТОЛОГИИ\КРОВЬ\02811244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7910" y="1"/>
            <a:ext cx="300609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615617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4000" b="1" dirty="0" smtClean="0"/>
              <a:t>Кроме того, имеются </a:t>
            </a:r>
          </a:p>
          <a:p>
            <a:pPr>
              <a:buNone/>
            </a:pPr>
            <a:r>
              <a:rPr lang="ru-RU" sz="4000" b="1" dirty="0" smtClean="0"/>
              <a:t> </a:t>
            </a:r>
            <a:r>
              <a:rPr lang="ru-RU" sz="4000" b="1" dirty="0" err="1" smtClean="0"/>
              <a:t>планоциты</a:t>
            </a:r>
            <a:r>
              <a:rPr lang="ru-RU" sz="4000" b="1" dirty="0" smtClean="0"/>
              <a:t> (с плоской поверхностью) и Стареющие формы: </a:t>
            </a:r>
          </a:p>
          <a:p>
            <a:pPr>
              <a:buNone/>
            </a:pPr>
            <a:r>
              <a:rPr lang="ru-RU" sz="4000" b="1" dirty="0" smtClean="0"/>
              <a:t>-шиповидные эритроциты(</a:t>
            </a:r>
            <a:r>
              <a:rPr lang="ru-RU" sz="4000" b="1" dirty="0" err="1" smtClean="0"/>
              <a:t>эхиноциты</a:t>
            </a:r>
            <a:r>
              <a:rPr lang="ru-RU" sz="4000" b="1" dirty="0" smtClean="0"/>
              <a:t>), </a:t>
            </a:r>
          </a:p>
          <a:p>
            <a:pPr>
              <a:buNone/>
            </a:pPr>
            <a:r>
              <a:rPr lang="ru-RU" sz="4000" b="1" dirty="0" smtClean="0"/>
              <a:t>-куполообразные (</a:t>
            </a:r>
            <a:r>
              <a:rPr lang="ru-RU" sz="4000" b="1" dirty="0" err="1" smtClean="0"/>
              <a:t>стоматоциты</a:t>
            </a:r>
            <a:r>
              <a:rPr lang="ru-RU" sz="4000" b="1" dirty="0" smtClean="0"/>
              <a:t>), </a:t>
            </a:r>
          </a:p>
          <a:p>
            <a:pPr>
              <a:buNone/>
            </a:pPr>
            <a:r>
              <a:rPr lang="ru-RU" sz="4000" b="1" dirty="0" smtClean="0"/>
              <a:t>-шаровидные (</a:t>
            </a:r>
            <a:r>
              <a:rPr lang="ru-RU" sz="4000" b="1" dirty="0" err="1" smtClean="0"/>
              <a:t>сфероциты</a:t>
            </a:r>
            <a:r>
              <a:rPr lang="ru-RU" sz="4000" b="1" dirty="0" smtClean="0"/>
              <a:t>).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97463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Классификация  соединительных тканей</a:t>
            </a:r>
          </a:p>
          <a:p>
            <a:pPr algn="ctr">
              <a:buNone/>
            </a:pPr>
            <a:endParaRPr lang="ru-RU" b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548680"/>
          <a:ext cx="9108504" cy="790414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55976"/>
                <a:gridCol w="2052736"/>
                <a:gridCol w="179512"/>
                <a:gridCol w="2520280"/>
              </a:tblGrid>
              <a:tr h="1290789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КРОВЬ, ЛИМФА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01499">
                <a:tc>
                  <a:txBody>
                    <a:bodyPr/>
                    <a:lstStyle/>
                    <a:p>
                      <a:r>
                        <a:rPr lang="ru-RU" sz="1800" b="1" kern="1200" dirty="0" smtClean="0"/>
                        <a:t>КРОВЕТВОРНЫЕ ТКАНИ (МИЕЛОИДНАЯ, ЛИМФОИДНАЯ) </a:t>
                      </a:r>
                      <a:endParaRPr lang="ru-RU" b="1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96144">
                <a:tc>
                  <a:txBody>
                    <a:bodyPr/>
                    <a:lstStyle/>
                    <a:p>
                      <a:r>
                        <a:rPr lang="ru-RU" sz="1800" b="1" kern="1200" dirty="0" smtClean="0"/>
                        <a:t>СОБСТВЕННО СОЕДИНИТЕЛЬНЫЕ ТКАНИ</a:t>
                      </a:r>
                      <a:endParaRPr lang="ru-RU" b="1" i="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02877">
                <a:tc>
                  <a:txBody>
                    <a:bodyPr/>
                    <a:lstStyle/>
                    <a:p>
                      <a:r>
                        <a:rPr lang="ru-RU" sz="1800" b="1" kern="1200" dirty="0" smtClean="0"/>
                        <a:t>СОЕДИНИТЕЛЬНЫЕ ТКАНИ СО СПЕЦИАЛЬНЫМИ СВОЙСТВАМИ (ЖИРОВАЯ, РЕТИКУЛЯРНАЯ, ПИГМЕНТНАЯ, СЛИЗИСТАЯ)</a:t>
                      </a:r>
                      <a:endParaRPr lang="ru-RU" b="1" i="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12840">
                <a:tc>
                  <a:txBody>
                    <a:bodyPr/>
                    <a:lstStyle/>
                    <a:p>
                      <a:pPr algn="l"/>
                      <a:r>
                        <a:rPr lang="ru-RU" sz="1800" b="1" kern="1200" dirty="0" smtClean="0"/>
                        <a:t>СКЕЛЕТНЫЕ СОЕДИНИТЕЛЬНЫЕ ТКАНИ (ХРЯЩЕВЫЕ И КОСТНЫЕ)</a:t>
                      </a:r>
                      <a:endParaRPr lang="ru-RU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548680"/>
            <a:ext cx="302433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140969"/>
            <a:ext cx="3168352" cy="1296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4437112"/>
            <a:ext cx="4788024" cy="199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6453336"/>
            <a:ext cx="277180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6453336"/>
            <a:ext cx="237626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5976" y="1844824"/>
            <a:ext cx="2016224" cy="125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32240" y="1916832"/>
            <a:ext cx="216024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sz="4000" b="1" dirty="0"/>
              <a:t>Процесс нарушения формы эритроцитов при заболеваниях получил название </a:t>
            </a:r>
            <a:r>
              <a:rPr lang="ru-RU" sz="4000" b="1" dirty="0" err="1">
                <a:solidFill>
                  <a:srgbClr val="FF0000"/>
                </a:solidFill>
              </a:rPr>
              <a:t>пойкилоцитоз</a:t>
            </a:r>
            <a:r>
              <a:rPr lang="ru-RU" sz="4000" b="1" dirty="0">
                <a:solidFill>
                  <a:srgbClr val="FF0000"/>
                </a:solidFill>
              </a:rPr>
              <a:t> </a:t>
            </a:r>
            <a:r>
              <a:rPr lang="ru-RU" sz="4000" b="1" dirty="0"/>
              <a:t>(от греч. </a:t>
            </a:r>
            <a:r>
              <a:rPr lang="en-US" sz="4000" b="1" dirty="0" err="1"/>
              <a:t>poikilos</a:t>
            </a:r>
            <a:r>
              <a:rPr lang="ru-RU" sz="4000" b="1" dirty="0"/>
              <a:t>-разнообразный и </a:t>
            </a:r>
            <a:r>
              <a:rPr lang="en-US" sz="4000" b="1" dirty="0" err="1"/>
              <a:t>cytos</a:t>
            </a:r>
            <a:r>
              <a:rPr lang="ru-RU" sz="4000" b="1" dirty="0"/>
              <a:t>, </a:t>
            </a:r>
            <a:r>
              <a:rPr lang="en-US" sz="4000" b="1" dirty="0" err="1"/>
              <a:t>kytos</a:t>
            </a:r>
            <a:r>
              <a:rPr lang="ru-RU" sz="4000" b="1" dirty="0"/>
              <a:t>-клетка).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216090"/>
            <a:ext cx="4629488" cy="363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5300" b="1" dirty="0" smtClean="0"/>
              <a:t>Размеры эритроцитов</a:t>
            </a:r>
            <a:br>
              <a:rPr lang="ru-RU" sz="5300" b="1" dirty="0" smtClean="0"/>
            </a:br>
            <a:endParaRPr lang="ru-RU" sz="53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37321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/>
              <a:t>Большинство эритроцитов (75%) имеют диаметр около 7,5 мкм и называются </a:t>
            </a:r>
            <a:r>
              <a:rPr lang="ru-RU" sz="3600" b="1" dirty="0" err="1" smtClean="0">
                <a:solidFill>
                  <a:srgbClr val="FF0000"/>
                </a:solidFill>
              </a:rPr>
              <a:t>нормоцитами</a:t>
            </a:r>
            <a:r>
              <a:rPr lang="ru-RU" sz="3600" b="1" dirty="0" smtClean="0">
                <a:solidFill>
                  <a:srgbClr val="FF0000"/>
                </a:solidFill>
              </a:rPr>
              <a:t>. </a:t>
            </a:r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endParaRPr lang="ru-RU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140603"/>
            <a:ext cx="7308305" cy="3717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400" b="1" dirty="0" err="1" smtClean="0">
                <a:solidFill>
                  <a:srgbClr val="FF0000"/>
                </a:solidFill>
              </a:rPr>
              <a:t>Макроциты</a:t>
            </a:r>
            <a:r>
              <a:rPr lang="ru-RU" sz="4400" b="1" dirty="0" smtClean="0"/>
              <a:t> –крупные эритроциты ( диаметром свыше 9 мкм), их преобладание в мазке крови называется </a:t>
            </a:r>
            <a:r>
              <a:rPr lang="ru-RU" sz="4400" b="1" dirty="0" err="1" smtClean="0">
                <a:solidFill>
                  <a:srgbClr val="FF0000"/>
                </a:solidFill>
              </a:rPr>
              <a:t>макроцитозом</a:t>
            </a:r>
            <a:r>
              <a:rPr lang="ru-RU" sz="4400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ru-RU" sz="4400" b="1" dirty="0" err="1" smtClean="0">
                <a:solidFill>
                  <a:srgbClr val="FF0000"/>
                </a:solidFill>
              </a:rPr>
              <a:t>Микроциты</a:t>
            </a:r>
            <a:r>
              <a:rPr lang="ru-RU" sz="4400" b="1" dirty="0" smtClean="0"/>
              <a:t> –мелкие эритроциты (диаметром 6 мкм и менее), их повышенное содержание в мазке называется </a:t>
            </a:r>
            <a:r>
              <a:rPr lang="ru-RU" sz="4400" b="1" dirty="0" err="1" smtClean="0">
                <a:solidFill>
                  <a:srgbClr val="FF0000"/>
                </a:solidFill>
              </a:rPr>
              <a:t>микроцитозом</a:t>
            </a:r>
            <a:r>
              <a:rPr lang="ru-RU" sz="4400" b="1" dirty="0" smtClean="0">
                <a:solidFill>
                  <a:srgbClr val="FF0000"/>
                </a:solidFill>
              </a:rPr>
              <a:t>.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sz="3600" b="1" dirty="0"/>
              <a:t>Изменение размеров эритроцитов встречается при заболеваниях крови и называется </a:t>
            </a:r>
            <a:r>
              <a:rPr lang="ru-RU" sz="3600" b="1" dirty="0" err="1">
                <a:solidFill>
                  <a:srgbClr val="FF0000"/>
                </a:solidFill>
              </a:rPr>
              <a:t>анизоцитозом</a:t>
            </a:r>
            <a:r>
              <a:rPr lang="ru-RU" sz="3600" b="1" dirty="0"/>
              <a:t> (от греч. </a:t>
            </a:r>
            <a:r>
              <a:rPr lang="en-US" sz="3600" b="1" dirty="0"/>
              <a:t>an</a:t>
            </a:r>
            <a:r>
              <a:rPr lang="ru-RU" sz="3600" b="1" dirty="0"/>
              <a:t>-отрицание, </a:t>
            </a:r>
            <a:r>
              <a:rPr lang="en-US" sz="3600" b="1" dirty="0" err="1"/>
              <a:t>iso</a:t>
            </a:r>
            <a:r>
              <a:rPr lang="ru-RU" sz="3600" b="1" dirty="0"/>
              <a:t>-равный, </a:t>
            </a:r>
            <a:r>
              <a:rPr lang="en-US" sz="3600" b="1" dirty="0" err="1"/>
              <a:t>cytos</a:t>
            </a:r>
            <a:r>
              <a:rPr lang="ru-RU" sz="3600" b="1" dirty="0"/>
              <a:t>, </a:t>
            </a:r>
            <a:r>
              <a:rPr lang="en-US" sz="3600" b="1" dirty="0" err="1"/>
              <a:t>kytos</a:t>
            </a:r>
            <a:r>
              <a:rPr lang="ru-RU" sz="3600" b="1" dirty="0"/>
              <a:t>-клетка).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8812" y="3140968"/>
            <a:ext cx="4725188" cy="3709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5715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5400" b="1" dirty="0">
                <a:solidFill>
                  <a:srgbClr val="FF0000"/>
                </a:solidFill>
              </a:rPr>
              <a:t>Плазмолемма </a:t>
            </a:r>
            <a:r>
              <a:rPr lang="ru-RU" sz="5400" b="1" dirty="0" smtClean="0">
                <a:solidFill>
                  <a:srgbClr val="FF0000"/>
                </a:solidFill>
              </a:rPr>
              <a:t>эритроцитов</a:t>
            </a:r>
            <a:r>
              <a:rPr lang="ru-RU" sz="5400" dirty="0" smtClean="0">
                <a:solidFill>
                  <a:srgbClr val="FF0000"/>
                </a:solidFill>
              </a:rPr>
              <a:t> </a:t>
            </a:r>
            <a:r>
              <a:rPr lang="ru-RU" sz="5400" b="1" dirty="0" smtClean="0"/>
              <a:t>состоит из </a:t>
            </a:r>
            <a:r>
              <a:rPr lang="ru-RU" sz="5400" b="1" dirty="0" err="1" smtClean="0"/>
              <a:t>бислоя</a:t>
            </a:r>
            <a:r>
              <a:rPr lang="ru-RU" sz="5400" b="1" dirty="0" smtClean="0"/>
              <a:t> липидов и белков, представленных приблизительно в равных количествах, а также  углеводов, формирующих </a:t>
            </a:r>
            <a:r>
              <a:rPr lang="ru-RU" sz="5400" b="1" dirty="0" err="1" smtClean="0"/>
              <a:t>гликокаликс</a:t>
            </a:r>
            <a:r>
              <a:rPr lang="ru-RU" sz="5400" b="1" dirty="0" smtClean="0"/>
              <a:t>.</a:t>
            </a:r>
          </a:p>
          <a:p>
            <a:pPr marL="0" indent="0">
              <a:buNone/>
            </a:pPr>
            <a:r>
              <a:rPr lang="ru-RU" sz="5400" b="1" dirty="0" smtClean="0"/>
              <a:t> </a:t>
            </a:r>
            <a:endParaRPr lang="ru-RU" sz="5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907704" y="30689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478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6444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/>
              <a:t>По содержанию </a:t>
            </a:r>
            <a:r>
              <a:rPr lang="ru-RU" sz="3600" b="1" dirty="0" err="1" smtClean="0"/>
              <a:t>агглютиногенов</a:t>
            </a:r>
            <a:r>
              <a:rPr lang="ru-RU" sz="3600" b="1" dirty="0" smtClean="0"/>
              <a:t> и агглютининов различают 4 группы крови: </a:t>
            </a:r>
          </a:p>
          <a:p>
            <a:pPr marL="0" indent="0">
              <a:buNone/>
            </a:pPr>
            <a:r>
              <a:rPr lang="ru-RU" sz="3600" b="1" dirty="0" smtClean="0"/>
              <a:t>в крови 0 (</a:t>
            </a:r>
            <a:r>
              <a:rPr lang="en-US" sz="3600" b="1" dirty="0" smtClean="0"/>
              <a:t>I</a:t>
            </a:r>
            <a:r>
              <a:rPr lang="ru-RU" sz="3600" b="1" dirty="0" smtClean="0"/>
              <a:t>) группы отсутствуют </a:t>
            </a:r>
            <a:r>
              <a:rPr lang="ru-RU" sz="3600" b="1" dirty="0" err="1" smtClean="0"/>
              <a:t>агглютиногены</a:t>
            </a:r>
            <a:r>
              <a:rPr lang="ru-RU" sz="3600" b="1" dirty="0" smtClean="0"/>
              <a:t> А и В, но имеются </a:t>
            </a:r>
            <a:r>
              <a:rPr lang="ru-RU" sz="3600" b="1" dirty="0" err="1" smtClean="0"/>
              <a:t>α- </a:t>
            </a:r>
            <a:r>
              <a:rPr lang="ru-RU" sz="3600" b="1" dirty="0" smtClean="0"/>
              <a:t>и  </a:t>
            </a:r>
            <a:r>
              <a:rPr lang="ru-RU" sz="3600" b="1" dirty="0" err="1" smtClean="0"/>
              <a:t>β </a:t>
            </a:r>
            <a:r>
              <a:rPr lang="ru-RU" sz="3600" b="1" dirty="0" smtClean="0"/>
              <a:t>–агглютинины; </a:t>
            </a:r>
          </a:p>
          <a:p>
            <a:pPr marL="0" indent="0">
              <a:buNone/>
            </a:pPr>
            <a:r>
              <a:rPr lang="ru-RU" sz="3600" b="1" dirty="0" smtClean="0"/>
              <a:t>в крови А (</a:t>
            </a:r>
            <a:r>
              <a:rPr lang="en-US" sz="3600" b="1" dirty="0" smtClean="0"/>
              <a:t>II</a:t>
            </a:r>
            <a:r>
              <a:rPr lang="ru-RU" sz="3600" b="1" dirty="0" smtClean="0"/>
              <a:t>) группы имеются </a:t>
            </a:r>
            <a:r>
              <a:rPr lang="ru-RU" sz="3600" b="1" dirty="0" err="1" smtClean="0"/>
              <a:t>агглютиноген</a:t>
            </a:r>
            <a:r>
              <a:rPr lang="ru-RU" sz="3600" b="1" dirty="0" smtClean="0"/>
              <a:t> А и </a:t>
            </a:r>
            <a:r>
              <a:rPr lang="ru-RU" sz="3600" b="1" dirty="0" err="1" smtClean="0"/>
              <a:t>β </a:t>
            </a:r>
            <a:r>
              <a:rPr lang="ru-RU" sz="3600" b="1" dirty="0" smtClean="0"/>
              <a:t>–агглютинин; </a:t>
            </a:r>
          </a:p>
          <a:p>
            <a:pPr marL="0" indent="0">
              <a:buNone/>
            </a:pPr>
            <a:r>
              <a:rPr lang="ru-RU" sz="3600" b="1" dirty="0" smtClean="0"/>
              <a:t>в крови В (</a:t>
            </a:r>
            <a:r>
              <a:rPr lang="en-US" sz="3600" b="1" dirty="0" smtClean="0"/>
              <a:t>III</a:t>
            </a:r>
            <a:r>
              <a:rPr lang="ru-RU" sz="3600" b="1" dirty="0" smtClean="0"/>
              <a:t>) группы содержатся </a:t>
            </a:r>
            <a:r>
              <a:rPr lang="ru-RU" sz="3600" b="1" dirty="0" err="1" smtClean="0"/>
              <a:t>В-агглютиноген</a:t>
            </a:r>
            <a:r>
              <a:rPr lang="ru-RU" sz="3600" b="1" dirty="0" smtClean="0"/>
              <a:t> и </a:t>
            </a:r>
            <a:r>
              <a:rPr lang="ru-RU" sz="3600" b="1" dirty="0" err="1" smtClean="0"/>
              <a:t>α-агглютинин</a:t>
            </a:r>
            <a:r>
              <a:rPr lang="ru-RU" sz="3600" b="1" dirty="0" smtClean="0"/>
              <a:t>; </a:t>
            </a:r>
          </a:p>
          <a:p>
            <a:pPr marL="0" indent="0">
              <a:buNone/>
            </a:pPr>
            <a:r>
              <a:rPr lang="ru-RU" sz="3600" b="1" dirty="0" smtClean="0"/>
              <a:t>в крови АВ (</a:t>
            </a:r>
            <a:r>
              <a:rPr lang="en-US" sz="3600" b="1" dirty="0" smtClean="0"/>
              <a:t>IV</a:t>
            </a:r>
            <a:r>
              <a:rPr lang="ru-RU" sz="3600" b="1" dirty="0" smtClean="0"/>
              <a:t>) группы имеются </a:t>
            </a:r>
            <a:r>
              <a:rPr lang="ru-RU" sz="3600" b="1" dirty="0" err="1" smtClean="0"/>
              <a:t>агглютиногены</a:t>
            </a:r>
            <a:r>
              <a:rPr lang="ru-RU" sz="3600" b="1" dirty="0" smtClean="0"/>
              <a:t> А и В и нет </a:t>
            </a:r>
            <a:r>
              <a:rPr lang="ru-RU" sz="3600" b="1" dirty="0" err="1" smtClean="0"/>
              <a:t>агглютиногенов</a:t>
            </a:r>
            <a:r>
              <a:rPr lang="ru-RU" sz="3600" b="1" dirty="0" smtClean="0"/>
              <a:t>.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8067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4000" dirty="0" smtClean="0"/>
              <a:t>    </a:t>
            </a:r>
            <a:r>
              <a:rPr lang="ru-RU" sz="4000" b="1" dirty="0" smtClean="0"/>
              <a:t>На поверхности эритроцитов имеется  резус-фактор (</a:t>
            </a:r>
            <a:r>
              <a:rPr lang="en-US" sz="4000" b="1" dirty="0" err="1" smtClean="0"/>
              <a:t>Rh</a:t>
            </a:r>
            <a:r>
              <a:rPr lang="ru-RU" sz="4000" b="1" dirty="0" smtClean="0"/>
              <a:t>-фактор) – </a:t>
            </a:r>
            <a:r>
              <a:rPr lang="ru-RU" sz="4000" b="1" dirty="0" err="1" smtClean="0"/>
              <a:t>агглютиноген</a:t>
            </a:r>
            <a:r>
              <a:rPr lang="ru-RU" sz="4000" b="1" dirty="0" smtClean="0"/>
              <a:t>. Он присутствует у 86% людей; у 14% отсутствует (резус-отрицательные). Переливание резус-положительной крови резус-отрицательному пациенту вызывает образование </a:t>
            </a:r>
            <a:r>
              <a:rPr lang="ru-RU" sz="4000" b="1" dirty="0" err="1" smtClean="0"/>
              <a:t>резус-антител</a:t>
            </a:r>
            <a:r>
              <a:rPr lang="ru-RU" sz="4000" b="1" dirty="0" smtClean="0"/>
              <a:t> и гемолиз эритроцитов. 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b="1" dirty="0"/>
              <a:t>Цитоплазма </a:t>
            </a:r>
            <a:r>
              <a:rPr lang="ru-RU" sz="4400" b="1" dirty="0" smtClean="0"/>
              <a:t>эритроцита состоит из воды (60%) и сухого остатка (40%), содержащего около 95% гемоглобина и 5% других веществ.  </a:t>
            </a:r>
            <a:endParaRPr lang="ru-RU" sz="44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957283"/>
            <a:ext cx="5796136" cy="3900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359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sz="3600" b="1" dirty="0" smtClean="0"/>
              <a:t>В небольшой части эритроцитов (1-5%), являющихся более молодыми формами, сохраняются остатки органелл (рибосомы, ЭПС), которые проявляют базофилию. Такие эритроциты окрашиваются как кислыми красителями (эозин), так и основными (азур</a:t>
            </a:r>
            <a:r>
              <a:rPr lang="en-US" sz="3600" b="1" dirty="0" smtClean="0"/>
              <a:t>II</a:t>
            </a:r>
            <a:r>
              <a:rPr lang="ru-RU" sz="3600" b="1" dirty="0" smtClean="0"/>
              <a:t>) и называются </a:t>
            </a:r>
            <a:r>
              <a:rPr lang="ru-RU" sz="3600" b="1" u="sng" dirty="0" err="1" smtClean="0">
                <a:solidFill>
                  <a:srgbClr val="FF0000"/>
                </a:solidFill>
              </a:rPr>
              <a:t>полихроматофильными</a:t>
            </a:r>
            <a:r>
              <a:rPr lang="ru-RU" sz="3600" b="1" dirty="0" smtClean="0">
                <a:solidFill>
                  <a:srgbClr val="FF0000"/>
                </a:solidFill>
              </a:rPr>
              <a:t>. </a:t>
            </a:r>
            <a:r>
              <a:rPr lang="ru-RU" sz="3600" b="1" dirty="0" smtClean="0"/>
              <a:t>При специальной </a:t>
            </a:r>
            <a:r>
              <a:rPr lang="ru-RU" sz="3600" b="1" dirty="0" err="1" smtClean="0"/>
              <a:t>суправитальной</a:t>
            </a:r>
            <a:r>
              <a:rPr lang="ru-RU" sz="3600" b="1" dirty="0" smtClean="0"/>
              <a:t> окраски (</a:t>
            </a:r>
            <a:r>
              <a:rPr lang="ru-RU" sz="3600" b="1" dirty="0" err="1" smtClean="0"/>
              <a:t>бриллиант-крезилфиолетовым</a:t>
            </a:r>
            <a:r>
              <a:rPr lang="ru-RU" sz="3600" b="1" dirty="0" smtClean="0"/>
              <a:t>) в них выявляются зернисто-нитчатые структуры, поэтому их называют </a:t>
            </a:r>
            <a:r>
              <a:rPr lang="ru-RU" sz="3600" b="1" u="sng" dirty="0" err="1" smtClean="0">
                <a:solidFill>
                  <a:srgbClr val="FF0000"/>
                </a:solidFill>
              </a:rPr>
              <a:t>ретикулоцитами</a:t>
            </a:r>
            <a:r>
              <a:rPr lang="ru-RU" sz="3600" b="1" u="sng" dirty="0" smtClean="0">
                <a:solidFill>
                  <a:srgbClr val="FF0000"/>
                </a:solidFill>
              </a:rPr>
              <a:t>.</a:t>
            </a:r>
          </a:p>
          <a:p>
            <a:endParaRPr lang="ru-RU" sz="3600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1412776"/>
            <a:ext cx="9144000" cy="54452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4067944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7944"/>
              </a:tblGrid>
              <a:tr h="6858000">
                <a:tc>
                  <a:txBody>
                    <a:bodyPr/>
                    <a:lstStyle/>
                    <a:p>
                      <a:r>
                        <a:rPr lang="ru-RU" sz="3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Гемоглобин</a:t>
                      </a:r>
                      <a:r>
                        <a:rPr lang="ru-RU" sz="3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– это сложный белок (68 КД), состоящий из 4 полипептидных цепей глобина и </a:t>
                      </a:r>
                      <a:r>
                        <a:rPr lang="ru-RU" sz="32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гема</a:t>
                      </a:r>
                      <a:r>
                        <a:rPr lang="ru-RU" sz="3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(железосодержащий </a:t>
                      </a:r>
                      <a:r>
                        <a:rPr lang="ru-RU" sz="32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порфирин</a:t>
                      </a:r>
                      <a:r>
                        <a:rPr lang="ru-RU" sz="3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), обладающий высокой способностью связывать кислород. </a:t>
                      </a:r>
                      <a:endParaRPr lang="ru-RU" sz="3200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146" name="Picture 2" descr="C:\Users\Вера\Desktop\06.03.2015 ЛЕКЦИИ ПО ГИСТОЛОГИИ, ЭМБРИОЛОГИИ, ЦИТОЛОГИИ\КРОВЬ\23284_123884676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4707" y="0"/>
            <a:ext cx="5079293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    </a:t>
            </a:r>
            <a:r>
              <a:rPr lang="ru-RU" b="1" dirty="0" smtClean="0">
                <a:solidFill>
                  <a:srgbClr val="FF0000"/>
                </a:solidFill>
              </a:rPr>
              <a:t>Общие признаки соединительных тканей (</a:t>
            </a:r>
            <a:r>
              <a:rPr lang="ru-RU" b="1" dirty="0" err="1" smtClean="0">
                <a:solidFill>
                  <a:srgbClr val="FF0000"/>
                </a:solidFill>
              </a:rPr>
              <a:t>тканей</a:t>
            </a:r>
            <a:r>
              <a:rPr lang="ru-RU" b="1" dirty="0" smtClean="0">
                <a:solidFill>
                  <a:srgbClr val="FF0000"/>
                </a:solidFill>
              </a:rPr>
              <a:t> внутренней среды):</a:t>
            </a:r>
          </a:p>
          <a:p>
            <a:pPr>
              <a:buNone/>
            </a:pPr>
            <a:r>
              <a:rPr lang="ru-RU" b="1" dirty="0" smtClean="0"/>
              <a:t>    1. Развитие в эмбриональном периоде из общего источника –</a:t>
            </a:r>
            <a:r>
              <a:rPr lang="ru-RU" b="1" i="1" dirty="0" smtClean="0"/>
              <a:t>мезенхимы.</a:t>
            </a:r>
          </a:p>
          <a:p>
            <a:pPr>
              <a:buNone/>
            </a:pPr>
            <a:r>
              <a:rPr lang="ru-RU" b="1" dirty="0" smtClean="0"/>
              <a:t>  </a:t>
            </a:r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r>
              <a:rPr lang="ru-RU" b="1" dirty="0" smtClean="0"/>
              <a:t> </a:t>
            </a:r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r>
              <a:rPr lang="ru-RU" b="1" dirty="0" smtClean="0"/>
              <a:t> 2. Высокое содержание межклеточного вещества.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8614" y="2060848"/>
            <a:ext cx="3605386" cy="3093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sz="3800" b="1" dirty="0" smtClean="0"/>
              <a:t>В норме у человека содержится два типа гемоглобина – </a:t>
            </a:r>
            <a:r>
              <a:rPr lang="en-US" sz="3800" b="1" dirty="0" err="1" smtClean="0">
                <a:solidFill>
                  <a:srgbClr val="FF0000"/>
                </a:solidFill>
              </a:rPr>
              <a:t>HbA</a:t>
            </a:r>
            <a:r>
              <a:rPr lang="ru-RU" sz="3800" b="1" dirty="0" smtClean="0">
                <a:solidFill>
                  <a:srgbClr val="FF0000"/>
                </a:solidFill>
              </a:rPr>
              <a:t> и </a:t>
            </a:r>
            <a:r>
              <a:rPr lang="en-US" sz="3800" b="1" dirty="0" err="1" smtClean="0">
                <a:solidFill>
                  <a:srgbClr val="FF0000"/>
                </a:solidFill>
              </a:rPr>
              <a:t>HbF</a:t>
            </a:r>
            <a:r>
              <a:rPr lang="ru-RU" sz="3800" b="1" dirty="0" smtClean="0"/>
              <a:t>. У взрослых людей в эритроцитах преобладает </a:t>
            </a:r>
            <a:r>
              <a:rPr lang="en-US" sz="3800" b="1" dirty="0" err="1" smtClean="0"/>
              <a:t>HbA</a:t>
            </a:r>
            <a:r>
              <a:rPr lang="ru-RU" sz="3800" b="1" dirty="0" smtClean="0"/>
              <a:t> (от англ. </a:t>
            </a:r>
            <a:r>
              <a:rPr lang="en-US" sz="3800" b="1" dirty="0" smtClean="0"/>
              <a:t>adult</a:t>
            </a:r>
            <a:r>
              <a:rPr lang="ru-RU" sz="3800" b="1" dirty="0" smtClean="0"/>
              <a:t>-взрослый), </a:t>
            </a:r>
            <a:r>
              <a:rPr lang="ru-RU" sz="3800" b="1" dirty="0" err="1" smtClean="0"/>
              <a:t>составля</a:t>
            </a:r>
            <a:r>
              <a:rPr lang="ru-RU" sz="3800" b="1" dirty="0" smtClean="0"/>
              <a:t> 98%. </a:t>
            </a:r>
          </a:p>
          <a:p>
            <a:pPr>
              <a:buNone/>
            </a:pPr>
            <a:r>
              <a:rPr lang="ru-RU" sz="3800" b="1" dirty="0" smtClean="0"/>
              <a:t>   </a:t>
            </a:r>
            <a:r>
              <a:rPr lang="en-US" sz="3800" b="1" dirty="0" err="1" smtClean="0"/>
              <a:t>HbF</a:t>
            </a:r>
            <a:r>
              <a:rPr lang="ru-RU" sz="3800" b="1" dirty="0" smtClean="0"/>
              <a:t>, или фетальный гемоглобин (от англ. </a:t>
            </a:r>
            <a:r>
              <a:rPr lang="en-US" sz="3800" b="1" dirty="0" err="1" smtClean="0"/>
              <a:t>foetus</a:t>
            </a:r>
            <a:r>
              <a:rPr lang="ru-RU" sz="3800" b="1" dirty="0" smtClean="0"/>
              <a:t>-плод), составляет у взрослых около 2% и преобладает у плодов. </a:t>
            </a:r>
          </a:p>
          <a:p>
            <a:pPr>
              <a:buNone/>
            </a:pPr>
            <a:r>
              <a:rPr lang="ru-RU" sz="3800" b="1" dirty="0" smtClean="0">
                <a:solidFill>
                  <a:srgbClr val="FF0000"/>
                </a:solidFill>
              </a:rPr>
              <a:t>    К моменту рождения ребёнка </a:t>
            </a:r>
            <a:r>
              <a:rPr lang="en-US" sz="3800" b="1" dirty="0" err="1" smtClean="0">
                <a:solidFill>
                  <a:srgbClr val="FF0000"/>
                </a:solidFill>
              </a:rPr>
              <a:t>HbF</a:t>
            </a:r>
            <a:r>
              <a:rPr lang="ru-RU" sz="3800" b="1" dirty="0" smtClean="0">
                <a:solidFill>
                  <a:srgbClr val="FF0000"/>
                </a:solidFill>
              </a:rPr>
              <a:t> составляет около 80%, а </a:t>
            </a:r>
            <a:r>
              <a:rPr lang="en-US" sz="3800" b="1" dirty="0" err="1" smtClean="0">
                <a:solidFill>
                  <a:srgbClr val="FF0000"/>
                </a:solidFill>
              </a:rPr>
              <a:t>HbA</a:t>
            </a:r>
            <a:r>
              <a:rPr lang="ru-RU" sz="3800" b="1" dirty="0" smtClean="0">
                <a:solidFill>
                  <a:srgbClr val="FF0000"/>
                </a:solidFill>
              </a:rPr>
              <a:t> только 20%. </a:t>
            </a:r>
            <a:endParaRPr lang="ru-RU" sz="3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sz="4400" b="1" dirty="0" smtClean="0">
                <a:solidFill>
                  <a:srgbClr val="FF0000"/>
                </a:solidFill>
              </a:rPr>
              <a:t>Разновидности гемоглобина:</a:t>
            </a:r>
          </a:p>
          <a:p>
            <a:pPr>
              <a:buNone/>
            </a:pPr>
            <a:r>
              <a:rPr lang="en-US" sz="4400" b="1" dirty="0" err="1" smtClean="0"/>
              <a:t>HbO</a:t>
            </a:r>
            <a:r>
              <a:rPr lang="ru-RU" sz="4400" b="1" baseline="-25000" dirty="0" smtClean="0"/>
              <a:t>2  </a:t>
            </a:r>
            <a:r>
              <a:rPr lang="ru-RU" sz="4400" b="1" dirty="0" smtClean="0"/>
              <a:t>(оксигемоглобин)</a:t>
            </a:r>
            <a:endParaRPr lang="en-US" sz="4400" b="1" dirty="0" smtClean="0"/>
          </a:p>
          <a:p>
            <a:pPr>
              <a:buNone/>
            </a:pPr>
            <a:r>
              <a:rPr lang="en-US" sz="4400" b="1" dirty="0" err="1" smtClean="0"/>
              <a:t>HbCO</a:t>
            </a:r>
            <a:r>
              <a:rPr lang="ru-RU" sz="4400" b="1" baseline="-25000" dirty="0" smtClean="0"/>
              <a:t>2 </a:t>
            </a:r>
            <a:r>
              <a:rPr lang="ru-RU" sz="4400" b="1" dirty="0" smtClean="0"/>
              <a:t>(карбогемоглобин)</a:t>
            </a:r>
            <a:endParaRPr lang="en-US" sz="4400" b="1" dirty="0" smtClean="0"/>
          </a:p>
          <a:p>
            <a:pPr>
              <a:buNone/>
            </a:pPr>
            <a:endParaRPr lang="ru-RU" sz="4400" b="1" dirty="0" smtClean="0"/>
          </a:p>
          <a:p>
            <a:pPr>
              <a:buNone/>
            </a:pPr>
            <a:r>
              <a:rPr lang="en-US" sz="4400" b="1" dirty="0" err="1" smtClean="0"/>
              <a:t>HbCO</a:t>
            </a:r>
            <a:r>
              <a:rPr lang="ru-RU" sz="4400" b="1" dirty="0" smtClean="0"/>
              <a:t> (карбоксигемоглобин)</a:t>
            </a:r>
            <a:endParaRPr lang="en-US" sz="4400" b="1" dirty="0" smtClean="0"/>
          </a:p>
          <a:p>
            <a:pPr>
              <a:buNone/>
            </a:pPr>
            <a:r>
              <a:rPr lang="en-US" sz="4400" b="1" dirty="0" err="1" smtClean="0"/>
              <a:t>HbMt</a:t>
            </a:r>
            <a:r>
              <a:rPr lang="ru-RU" sz="4400" b="1" dirty="0" smtClean="0"/>
              <a:t> (метгемоглобин)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b="1" dirty="0"/>
              <a:t>Продолжительность </a:t>
            </a:r>
            <a:endParaRPr lang="ru-RU" sz="4400" b="1" dirty="0" smtClean="0"/>
          </a:p>
          <a:p>
            <a:pPr marL="0" indent="0">
              <a:buNone/>
            </a:pPr>
            <a:r>
              <a:rPr lang="ru-RU" sz="4400" b="1" dirty="0" smtClean="0"/>
              <a:t>жизни эритроцитов 120 </a:t>
            </a:r>
          </a:p>
          <a:p>
            <a:pPr marL="0" indent="0">
              <a:buNone/>
            </a:pPr>
            <a:r>
              <a:rPr lang="ru-RU" sz="4400" b="1" dirty="0" smtClean="0"/>
              <a:t>суток.</a:t>
            </a:r>
            <a:endParaRPr lang="ru-RU" sz="4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4109" y="1700808"/>
            <a:ext cx="6569891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9389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1412776"/>
            <a:ext cx="9144000" cy="54452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СТАРЕНИЕ ЭРИТРОЦИТОВ</a:t>
            </a:r>
            <a:endParaRPr lang="ru-RU" dirty="0"/>
          </a:p>
        </p:txBody>
      </p:sp>
      <p:pic>
        <p:nvPicPr>
          <p:cNvPr id="4099" name="Picture 3" descr="C:\Users\Вера\Desktop\06.03.2015 ЛЕКЦИИ ПО ГИСТОЛОГИИ, ЭМБРИОЛОГИИ, ЦИТОЛОГИИ\КРОВЬ\1304761947_1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7"/>
            <a:ext cx="9144000" cy="5445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dirty="0" smtClean="0"/>
              <a:t>    Число эритроцитов в момент рождения и в первые годы жизни выше, чем у взрослого человека, и достигает 6,0-7,0х10 </a:t>
            </a:r>
            <a:r>
              <a:rPr lang="ru-RU" b="1" baseline="30000" dirty="0" smtClean="0"/>
              <a:t>12 </a:t>
            </a:r>
            <a:r>
              <a:rPr lang="ru-RU" b="1" dirty="0" smtClean="0"/>
              <a:t>/л. К 10-14 суткам оно равно тем же цифрам, что и во взрослом организме. В последующие годы происходит снижение числа  эритроцитов с минимальными показателями на 3-6 месяце жизни (физиологическая анемия). Число эритроцитов становится таким же, как и во взрослом организме, в период полового созревания. Для новорождённых характерно наличие </a:t>
            </a:r>
            <a:r>
              <a:rPr lang="ru-RU" b="1" dirty="0" err="1" smtClean="0"/>
              <a:t>анизоцитоза</a:t>
            </a:r>
            <a:r>
              <a:rPr lang="ru-RU" b="1" dirty="0" smtClean="0"/>
              <a:t> (разнообразие размеров) с преобладанием </a:t>
            </a:r>
            <a:r>
              <a:rPr lang="ru-RU" b="1" dirty="0" err="1" smtClean="0"/>
              <a:t>макроцитов</a:t>
            </a:r>
            <a:r>
              <a:rPr lang="ru-RU" b="1" dirty="0" smtClean="0"/>
              <a:t>, увеличенное содержание </a:t>
            </a:r>
            <a:r>
              <a:rPr lang="ru-RU" b="1" dirty="0" err="1" smtClean="0"/>
              <a:t>ретикулоцитов</a:t>
            </a:r>
            <a:r>
              <a:rPr lang="ru-RU" b="1" dirty="0" smtClean="0"/>
              <a:t>, а также присутствие незначительного числа ядросодержащих предшественников эритроцитов.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СТРОЕНИЕ ТРОМБОЦИТОВ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   </a:t>
            </a:r>
            <a:r>
              <a:rPr lang="ru-RU" b="1" dirty="0" smtClean="0">
                <a:solidFill>
                  <a:srgbClr val="FF0000"/>
                </a:solidFill>
              </a:rPr>
              <a:t>Функции тромбоцитов </a:t>
            </a:r>
            <a:r>
              <a:rPr lang="ru-RU" b="1" dirty="0" smtClean="0"/>
              <a:t>осуществляются как внутри сосудистого русла, так и вне его. </a:t>
            </a:r>
          </a:p>
          <a:p>
            <a:pPr>
              <a:buNone/>
            </a:pPr>
            <a:r>
              <a:rPr lang="ru-RU" b="1" dirty="0" smtClean="0"/>
              <a:t>1. Остановка кровотечения при повреждении стенки сосудов (первичный гемостаз).</a:t>
            </a:r>
          </a:p>
          <a:p>
            <a:pPr>
              <a:buNone/>
            </a:pPr>
            <a:r>
              <a:rPr lang="ru-RU" b="1" dirty="0" smtClean="0"/>
              <a:t>2. Обеспечение свертывания крови - (</a:t>
            </a:r>
            <a:r>
              <a:rPr lang="ru-RU" b="1" dirty="0" err="1" smtClean="0"/>
              <a:t>гемокоагуляции</a:t>
            </a:r>
            <a:r>
              <a:rPr lang="ru-RU" b="1" dirty="0" smtClean="0"/>
              <a:t>) - вторичный гемостаз.</a:t>
            </a:r>
          </a:p>
          <a:p>
            <a:pPr>
              <a:buNone/>
            </a:pPr>
            <a:r>
              <a:rPr lang="ru-RU" b="1" dirty="0" smtClean="0"/>
              <a:t>3. Участие в реакциях заживления ран и воспаления.</a:t>
            </a:r>
          </a:p>
          <a:p>
            <a:pPr>
              <a:buNone/>
            </a:pPr>
            <a:r>
              <a:rPr lang="ru-RU" b="1" dirty="0" smtClean="0"/>
              <a:t>4. Обеспечение нормальной функции сосудов.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0748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"/>
            <a:ext cx="5203727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   </a:t>
            </a:r>
            <a:r>
              <a:rPr lang="ru-RU" sz="4400" b="1" dirty="0" smtClean="0">
                <a:solidFill>
                  <a:srgbClr val="FF0000"/>
                </a:solidFill>
              </a:rPr>
              <a:t>Форма и размеры тромбоцитов </a:t>
            </a:r>
            <a:r>
              <a:rPr lang="ru-RU" sz="4400" b="1" dirty="0" smtClean="0"/>
              <a:t>- двояковыпуклые безъядерные </a:t>
            </a:r>
            <a:r>
              <a:rPr lang="ru-RU" sz="4400" b="1" dirty="0" err="1" smtClean="0"/>
              <a:t>постклеточные</a:t>
            </a:r>
            <a:r>
              <a:rPr lang="ru-RU" sz="4400" b="1" dirty="0" smtClean="0"/>
              <a:t> структуры диаметром 2-4 мкм.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Образуются</a:t>
            </a:r>
            <a:r>
              <a:rPr lang="ru-RU" sz="4000" b="1" dirty="0" smtClean="0"/>
              <a:t> в красном костном мозге в результате фрагментации участков цитоплазмы мегакариоцитов, поступают в кровь, в которой находятся в течение 5-10 дней, после чего </a:t>
            </a:r>
            <a:r>
              <a:rPr lang="ru-RU" sz="4000" b="1" dirty="0" err="1" smtClean="0">
                <a:solidFill>
                  <a:srgbClr val="FF0000"/>
                </a:solidFill>
              </a:rPr>
              <a:t>фагоцитируются</a:t>
            </a:r>
            <a:r>
              <a:rPr lang="ru-RU" sz="4000" b="1" dirty="0" smtClean="0">
                <a:solidFill>
                  <a:srgbClr val="FF0000"/>
                </a:solidFill>
              </a:rPr>
              <a:t> </a:t>
            </a:r>
            <a:r>
              <a:rPr lang="ru-RU" sz="4000" b="1" dirty="0" smtClean="0"/>
              <a:t>макрофагами в селезенке и легком. </a:t>
            </a:r>
          </a:p>
          <a:p>
            <a:r>
              <a:rPr lang="ru-RU" sz="4000" b="1" dirty="0" smtClean="0"/>
              <a:t>Часть тромбоцитов разрушается за пределами сосудистого русла, куда они попадают при повреждении стенки сосудов. 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4400" b="1" i="1" dirty="0" smtClean="0"/>
              <a:t>   </a:t>
            </a:r>
            <a:r>
              <a:rPr lang="ru-RU" sz="4800" b="1" dirty="0" smtClean="0">
                <a:solidFill>
                  <a:srgbClr val="FF0000"/>
                </a:solidFill>
              </a:rPr>
              <a:t>Концентрация тромбоцитов </a:t>
            </a:r>
            <a:r>
              <a:rPr lang="ru-RU" sz="4800" b="1" dirty="0" smtClean="0"/>
              <a:t>в крови равна 200-400х10</a:t>
            </a:r>
            <a:r>
              <a:rPr lang="ru-RU" sz="4800" b="1" baseline="30000" dirty="0" smtClean="0"/>
              <a:t>9</a:t>
            </a:r>
            <a:r>
              <a:rPr lang="ru-RU" sz="4800" b="1" dirty="0" smtClean="0"/>
              <a:t>/л крови.</a:t>
            </a:r>
          </a:p>
          <a:p>
            <a:r>
              <a:rPr lang="ru-RU" sz="4800" b="1" dirty="0" smtClean="0"/>
              <a:t>Тромбоцитопения – уменьшение количества тромбоцитов.</a:t>
            </a:r>
          </a:p>
          <a:p>
            <a:r>
              <a:rPr lang="ru-RU" sz="4800" b="1" dirty="0" smtClean="0"/>
              <a:t>Тромбоцитоз – повышения количества тромбоцитов.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179314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i="1" dirty="0" smtClean="0"/>
              <a:t>   </a:t>
            </a:r>
            <a:r>
              <a:rPr lang="ru-RU" sz="4400" b="1" dirty="0" smtClean="0">
                <a:solidFill>
                  <a:srgbClr val="FF0000"/>
                </a:solidFill>
              </a:rPr>
              <a:t>Функции соединительных тканей (тканей внутренней среды):</a:t>
            </a:r>
          </a:p>
          <a:p>
            <a:r>
              <a:rPr lang="ru-RU" sz="4400" b="1" dirty="0" smtClean="0"/>
              <a:t>Трофическая</a:t>
            </a:r>
          </a:p>
          <a:p>
            <a:r>
              <a:rPr lang="ru-RU" sz="4400" b="1" dirty="0" smtClean="0"/>
              <a:t>  Дыхательная</a:t>
            </a:r>
          </a:p>
          <a:p>
            <a:r>
              <a:rPr lang="ru-RU" sz="4400" b="1" dirty="0" smtClean="0"/>
              <a:t>Регуляторная</a:t>
            </a:r>
          </a:p>
          <a:p>
            <a:r>
              <a:rPr lang="ru-RU" sz="4400" b="1" dirty="0" smtClean="0"/>
              <a:t>Защитная</a:t>
            </a:r>
          </a:p>
          <a:p>
            <a:r>
              <a:rPr lang="ru-RU" sz="4400" b="1" dirty="0" smtClean="0"/>
              <a:t>Транспортная</a:t>
            </a:r>
          </a:p>
          <a:p>
            <a:r>
              <a:rPr lang="ru-RU" sz="4400" b="1" dirty="0" smtClean="0"/>
              <a:t>Опорная, механическая </a:t>
            </a:r>
            <a:endParaRPr lang="ru-R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 smtClean="0"/>
              <a:t>    </a:t>
            </a:r>
            <a:r>
              <a:rPr lang="ru-RU" b="1" dirty="0" smtClean="0">
                <a:solidFill>
                  <a:srgbClr val="FF0000"/>
                </a:solidFill>
              </a:rPr>
              <a:t>В популяции тромбоцитов различают 5 основных видов кровяных пластинок:</a:t>
            </a:r>
          </a:p>
          <a:p>
            <a:pPr>
              <a:buNone/>
            </a:pPr>
            <a:r>
              <a:rPr lang="ru-RU" b="1" dirty="0" smtClean="0"/>
              <a:t>1). Юные – с голубым (базофильным) </a:t>
            </a:r>
            <a:r>
              <a:rPr lang="ru-RU" b="1" dirty="0" err="1" smtClean="0"/>
              <a:t>гиаломером</a:t>
            </a:r>
            <a:r>
              <a:rPr lang="ru-RU" b="1" dirty="0" smtClean="0"/>
              <a:t> и единичными азурофильным гранулами в </a:t>
            </a:r>
            <a:r>
              <a:rPr lang="ru-RU" b="1" dirty="0" err="1" smtClean="0"/>
              <a:t>грануломере</a:t>
            </a:r>
            <a:r>
              <a:rPr lang="ru-RU" b="1" dirty="0" smtClean="0"/>
              <a:t> красновато-фиолетового цвета (1-5%);</a:t>
            </a:r>
          </a:p>
          <a:p>
            <a:pPr>
              <a:buNone/>
            </a:pPr>
            <a:r>
              <a:rPr lang="ru-RU" b="1" dirty="0" smtClean="0"/>
              <a:t>2). Зрелые – со слабо-розовым (</a:t>
            </a:r>
            <a:r>
              <a:rPr lang="ru-RU" b="1" dirty="0" err="1" smtClean="0"/>
              <a:t>оксифильным</a:t>
            </a:r>
            <a:r>
              <a:rPr lang="ru-RU" b="1" dirty="0" smtClean="0"/>
              <a:t>) </a:t>
            </a:r>
            <a:r>
              <a:rPr lang="ru-RU" b="1" dirty="0" err="1" smtClean="0"/>
              <a:t>гиаломером</a:t>
            </a:r>
            <a:r>
              <a:rPr lang="ru-RU" b="1" dirty="0" smtClean="0"/>
              <a:t> и хорошо развитой </a:t>
            </a:r>
            <a:r>
              <a:rPr lang="ru-RU" b="1" dirty="0" err="1" smtClean="0"/>
              <a:t>азурофильной</a:t>
            </a:r>
            <a:r>
              <a:rPr lang="ru-RU" b="1" dirty="0" smtClean="0"/>
              <a:t> зернистостью в </a:t>
            </a:r>
            <a:r>
              <a:rPr lang="ru-RU" b="1" dirty="0" err="1" smtClean="0"/>
              <a:t>грануломере</a:t>
            </a:r>
            <a:r>
              <a:rPr lang="ru-RU" b="1" dirty="0" smtClean="0"/>
              <a:t> (88%);</a:t>
            </a:r>
          </a:p>
          <a:p>
            <a:pPr>
              <a:buNone/>
            </a:pPr>
            <a:r>
              <a:rPr lang="ru-RU" b="1" dirty="0" smtClean="0"/>
              <a:t>3). Старые – с более тёмным </a:t>
            </a:r>
            <a:r>
              <a:rPr lang="ru-RU" b="1" dirty="0" err="1" smtClean="0"/>
              <a:t>гиаломером</a:t>
            </a:r>
            <a:r>
              <a:rPr lang="ru-RU" b="1" dirty="0" smtClean="0"/>
              <a:t> и </a:t>
            </a:r>
            <a:r>
              <a:rPr lang="ru-RU" b="1" dirty="0" err="1" smtClean="0"/>
              <a:t>грануломером</a:t>
            </a:r>
            <a:r>
              <a:rPr lang="ru-RU" b="1" dirty="0" smtClean="0"/>
              <a:t> (4%);</a:t>
            </a:r>
          </a:p>
          <a:p>
            <a:pPr>
              <a:buNone/>
            </a:pPr>
            <a:r>
              <a:rPr lang="ru-RU" b="1" dirty="0" smtClean="0"/>
              <a:t>4). Дегенеративные – с серовато-синим </a:t>
            </a:r>
            <a:r>
              <a:rPr lang="ru-RU" b="1" dirty="0" err="1" smtClean="0"/>
              <a:t>гиаломером</a:t>
            </a:r>
            <a:r>
              <a:rPr lang="ru-RU" b="1" dirty="0" smtClean="0"/>
              <a:t> и плотным тёмно-фиолетовым </a:t>
            </a:r>
            <a:r>
              <a:rPr lang="ru-RU" b="1" dirty="0" err="1" smtClean="0"/>
              <a:t>грануломером</a:t>
            </a:r>
            <a:r>
              <a:rPr lang="ru-RU" b="1" dirty="0" smtClean="0"/>
              <a:t> (до 2%);</a:t>
            </a:r>
          </a:p>
          <a:p>
            <a:pPr>
              <a:buNone/>
            </a:pPr>
            <a:r>
              <a:rPr lang="ru-RU" b="1" dirty="0" smtClean="0"/>
              <a:t>5). Гигантские формы раздражения – с розовато-сиреневым </a:t>
            </a:r>
            <a:r>
              <a:rPr lang="ru-RU" b="1" dirty="0" err="1" smtClean="0"/>
              <a:t>гиаломером</a:t>
            </a:r>
            <a:r>
              <a:rPr lang="ru-RU" b="1" dirty="0" smtClean="0"/>
              <a:t> и фиолетовым </a:t>
            </a:r>
            <a:r>
              <a:rPr lang="ru-RU" b="1" dirty="0" err="1" smtClean="0"/>
              <a:t>грануломером</a:t>
            </a:r>
            <a:r>
              <a:rPr lang="ru-RU" b="1" dirty="0" smtClean="0"/>
              <a:t>, размером 4-6 мкм (2%).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b="1" i="1" dirty="0" smtClean="0"/>
              <a:t>    </a:t>
            </a:r>
            <a:r>
              <a:rPr lang="ru-RU" sz="4800" b="1" dirty="0" smtClean="0">
                <a:solidFill>
                  <a:srgbClr val="FF0000"/>
                </a:solidFill>
              </a:rPr>
              <a:t>Плазмолемма тромбоцитов </a:t>
            </a:r>
            <a:r>
              <a:rPr lang="ru-RU" sz="4800" b="1" dirty="0" smtClean="0"/>
              <a:t>покрыта снаружи толстым (от 50 до 150-200 нм) слоем </a:t>
            </a:r>
            <a:r>
              <a:rPr lang="ru-RU" sz="4800" b="1" dirty="0" err="1" smtClean="0"/>
              <a:t>гликокаликса</a:t>
            </a:r>
            <a:r>
              <a:rPr lang="ru-RU" sz="4800" b="1" dirty="0" smtClean="0"/>
              <a:t> и содержит </a:t>
            </a:r>
            <a:r>
              <a:rPr lang="ru-RU" sz="4800" b="1" dirty="0" err="1" smtClean="0"/>
              <a:t>гликопротены</a:t>
            </a:r>
            <a:r>
              <a:rPr lang="ru-RU" sz="4800" b="1" dirty="0" smtClean="0"/>
              <a:t>, выполняющие роль рецепторов адгезии и агрегации.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393335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     </a:t>
            </a:r>
            <a:r>
              <a:rPr lang="ru-RU" sz="3600" b="1" dirty="0" err="1" smtClean="0">
                <a:solidFill>
                  <a:srgbClr val="FF0000"/>
                </a:solidFill>
              </a:rPr>
              <a:t>Гиаломер</a:t>
            </a:r>
            <a:r>
              <a:rPr lang="ru-RU" sz="3600" b="1" dirty="0" smtClean="0">
                <a:solidFill>
                  <a:srgbClr val="FF0000"/>
                </a:solidFill>
              </a:rPr>
              <a:t> содержит две системы трубочек </a:t>
            </a:r>
            <a:r>
              <a:rPr lang="ru-RU" sz="3600" b="1" dirty="0" smtClean="0"/>
              <a:t>(канальцев) и большую часть элементов </a:t>
            </a:r>
            <a:r>
              <a:rPr lang="ru-RU" sz="3600" b="1" dirty="0" err="1" smtClean="0"/>
              <a:t>цитоскелета</a:t>
            </a:r>
            <a:r>
              <a:rPr lang="ru-RU" sz="3600" b="1" dirty="0" smtClean="0"/>
              <a:t>.</a:t>
            </a:r>
          </a:p>
          <a:p>
            <a:r>
              <a:rPr lang="ru-RU" sz="3600" b="1" dirty="0" smtClean="0"/>
              <a:t>Система канальцев, связанных с поверхностью (открытая система канальцев), представлена гладкими </a:t>
            </a:r>
            <a:r>
              <a:rPr lang="ru-RU" sz="3600" b="1" dirty="0" err="1" smtClean="0"/>
              <a:t>анастомозирующими</a:t>
            </a:r>
            <a:r>
              <a:rPr lang="ru-RU" sz="3600" b="1" dirty="0" smtClean="0"/>
              <a:t> трубочками, которые открываются в инвагинации, образованные плазмолеммой. </a:t>
            </a:r>
          </a:p>
          <a:p>
            <a:r>
              <a:rPr lang="ru-RU" sz="3600" b="1" dirty="0" smtClean="0"/>
              <a:t>Система плотных трубочек образуется комплексом </a:t>
            </a:r>
            <a:r>
              <a:rPr lang="ru-RU" sz="3600" b="1" dirty="0" err="1" smtClean="0"/>
              <a:t>Гольджи</a:t>
            </a:r>
            <a:r>
              <a:rPr lang="ru-RU" sz="3600" b="1" dirty="0" smtClean="0"/>
              <a:t> мегакариоцитов.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9509" y="548680"/>
            <a:ext cx="3434491" cy="5805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0"/>
            <a:ext cx="5796136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 smtClean="0">
                <a:solidFill>
                  <a:srgbClr val="FF0000"/>
                </a:solidFill>
              </a:rPr>
              <a:t>Грануломер</a:t>
            </a:r>
            <a:r>
              <a:rPr lang="ru-RU" sz="4400" b="1" dirty="0" smtClean="0"/>
              <a:t> содержит митохондрии, частицы гликогена, отдельные рибосомы, единичные короткие цистерны </a:t>
            </a:r>
            <a:r>
              <a:rPr lang="ru-RU" sz="4400" b="1" dirty="0" err="1" smtClean="0"/>
              <a:t>грЭПС</a:t>
            </a:r>
            <a:r>
              <a:rPr lang="ru-RU" sz="4400" b="1" dirty="0" smtClean="0"/>
              <a:t>, элементы комплекса </a:t>
            </a:r>
            <a:r>
              <a:rPr lang="ru-RU" sz="4400" b="1" dirty="0" err="1" smtClean="0"/>
              <a:t>Гольджи</a:t>
            </a:r>
            <a:r>
              <a:rPr lang="ru-RU" sz="4400" b="1" dirty="0" smtClean="0"/>
              <a:t> и гранулы нескольких типов.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257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b="1" i="1" dirty="0" err="1" smtClean="0"/>
              <a:t>а-гранулы</a:t>
            </a:r>
            <a:r>
              <a:rPr lang="ru-RU" sz="4000" b="1" i="1" dirty="0" smtClean="0"/>
              <a:t> - </a:t>
            </a:r>
            <a:r>
              <a:rPr lang="ru-RU" sz="4000" b="1" dirty="0" smtClean="0"/>
              <a:t>самые крупные (диаметр: 300-500 нм), </a:t>
            </a:r>
            <a:r>
              <a:rPr lang="ru-RU" sz="4000" b="1" i="1" dirty="0" smtClean="0"/>
              <a:t> </a:t>
            </a:r>
            <a:r>
              <a:rPr lang="ru-RU" sz="4000" b="1" dirty="0" smtClean="0"/>
              <a:t>в которых содержатся: фибриноген, </a:t>
            </a:r>
            <a:r>
              <a:rPr lang="ru-RU" sz="4000" b="1" dirty="0" err="1" smtClean="0"/>
              <a:t>фибронектин</a:t>
            </a:r>
            <a:r>
              <a:rPr lang="ru-RU" sz="4000" b="1" dirty="0" smtClean="0"/>
              <a:t>, </a:t>
            </a:r>
            <a:r>
              <a:rPr lang="ru-RU" sz="4000" b="1" dirty="0" err="1" smtClean="0"/>
              <a:t>тромбоспондин</a:t>
            </a:r>
            <a:r>
              <a:rPr lang="ru-RU" sz="4000" b="1" dirty="0" smtClean="0"/>
              <a:t> (белок, сходный с актомиозином), </a:t>
            </a:r>
            <a:r>
              <a:rPr lang="ru-RU" sz="4000" b="1" dirty="0" err="1" smtClean="0"/>
              <a:t>тромбоглобулин</a:t>
            </a:r>
            <a:r>
              <a:rPr lang="ru-RU" sz="4000" b="1" dirty="0" smtClean="0"/>
              <a:t>, </a:t>
            </a:r>
            <a:r>
              <a:rPr lang="ru-RU" sz="4000" b="1" dirty="0" err="1" smtClean="0"/>
              <a:t>тромбоцитарный</a:t>
            </a:r>
            <a:r>
              <a:rPr lang="ru-RU" sz="4000" b="1" dirty="0" smtClean="0"/>
              <a:t> фактор роста (ТРФР), фактор свертывания </a:t>
            </a:r>
            <a:r>
              <a:rPr lang="en-US" sz="4000" b="1" dirty="0" smtClean="0"/>
              <a:t>V</a:t>
            </a:r>
            <a:r>
              <a:rPr lang="ru-RU" sz="4000" b="1" dirty="0" smtClean="0"/>
              <a:t> и фактор </a:t>
            </a:r>
            <a:r>
              <a:rPr lang="ru-RU" sz="4000" b="1" dirty="0" err="1" smtClean="0"/>
              <a:t>Виллебранда</a:t>
            </a:r>
            <a:r>
              <a:rPr lang="ru-RU" sz="4000" b="1" dirty="0" smtClean="0"/>
              <a:t> (белок-переносчик фактора </a:t>
            </a:r>
            <a:r>
              <a:rPr lang="en-US" sz="4000" b="1" dirty="0" smtClean="0"/>
              <a:t>VIII</a:t>
            </a:r>
            <a:r>
              <a:rPr lang="ru-RU" sz="4000" b="1" dirty="0" smtClean="0"/>
              <a:t> свертывания).</a:t>
            </a:r>
            <a:endParaRPr lang="ru-RU" sz="2600" b="1" dirty="0"/>
          </a:p>
        </p:txBody>
      </p:sp>
    </p:spTree>
    <p:extLst>
      <p:ext uri="{BB962C8B-B14F-4D97-AF65-F5344CB8AC3E}">
        <p14:creationId xmlns:p14="http://schemas.microsoft.com/office/powerpoint/2010/main" val="314045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b="1" i="1" dirty="0" smtClean="0"/>
              <a:t>   </a:t>
            </a:r>
            <a:r>
              <a:rPr lang="ru-RU" sz="5400" b="1" i="1" dirty="0" err="1" smtClean="0"/>
              <a:t>δ-гранулы </a:t>
            </a:r>
            <a:r>
              <a:rPr lang="ru-RU" sz="5400" b="1" i="1" dirty="0" smtClean="0"/>
              <a:t>(плотные гранулы, или тельца) - </a:t>
            </a:r>
            <a:r>
              <a:rPr lang="ru-RU" sz="5400" b="1" dirty="0" smtClean="0"/>
              <a:t>мембранные пузырьки диаметром 250-300 нм. Содержат АДФ, АТФ, Са</a:t>
            </a:r>
            <a:r>
              <a:rPr lang="ru-RU" sz="5400" b="1" baseline="30000" dirty="0" smtClean="0"/>
              <a:t>2+</a:t>
            </a:r>
            <a:r>
              <a:rPr lang="ru-RU" sz="5400" b="1" dirty="0" smtClean="0"/>
              <a:t>, </a:t>
            </a:r>
            <a:r>
              <a:rPr lang="en-US" sz="5400" b="1" dirty="0" smtClean="0"/>
              <a:t>Mg</a:t>
            </a:r>
            <a:r>
              <a:rPr lang="ru-RU" sz="5400" b="1" baseline="30000" dirty="0" smtClean="0"/>
              <a:t>2+</a:t>
            </a:r>
            <a:r>
              <a:rPr lang="ru-RU" sz="5400" b="1" dirty="0" smtClean="0"/>
              <a:t>, </a:t>
            </a:r>
            <a:r>
              <a:rPr lang="ru-RU" sz="5400" b="1" dirty="0" err="1" smtClean="0"/>
              <a:t>пирофосфат</a:t>
            </a:r>
            <a:r>
              <a:rPr lang="ru-RU" sz="5400" b="1" dirty="0" smtClean="0"/>
              <a:t>, гистамин, </a:t>
            </a:r>
            <a:r>
              <a:rPr lang="ru-RU" sz="5400" b="1" dirty="0" err="1" smtClean="0"/>
              <a:t>серотонин</a:t>
            </a:r>
            <a:r>
              <a:rPr lang="ru-RU" sz="5400" b="1" dirty="0" smtClean="0"/>
              <a:t>.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74847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4400" b="1" i="1" dirty="0" smtClean="0"/>
              <a:t>    </a:t>
            </a:r>
            <a:r>
              <a:rPr lang="ru-RU" sz="5400" b="1" i="1" dirty="0" err="1" smtClean="0"/>
              <a:t>λ-гранулы </a:t>
            </a:r>
            <a:r>
              <a:rPr lang="ru-RU" sz="5400" b="1" i="1" dirty="0" smtClean="0"/>
              <a:t>- </a:t>
            </a:r>
            <a:r>
              <a:rPr lang="ru-RU" sz="5400" b="1" dirty="0" smtClean="0"/>
              <a:t>мелкие (диаметр: 200-250 нм) пузырьки, содержащие гидролитические ферменты. Рассматриваются как лизосомы.</a:t>
            </a:r>
          </a:p>
          <a:p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412776"/>
            <a:ext cx="9144000" cy="54452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СТРОЕНИЕ НЕЙТРОФИЛОВ</a:t>
            </a:r>
            <a:endParaRPr lang="ru-RU" dirty="0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7535" y="1412776"/>
            <a:ext cx="4176465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1412776"/>
            <a:ext cx="4572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Попадают в кровь из красного костного мозга. После циркуляции они мигрируют из крови в ткани, где функционируют от нескольких часов до 1-2 </a:t>
            </a:r>
            <a:r>
              <a:rPr lang="ru-RU" sz="3200" b="1" dirty="0" err="1" smtClean="0"/>
              <a:t>сут</a:t>
            </a:r>
            <a:r>
              <a:rPr lang="ru-RU" sz="3200" b="1" dirty="0" smtClean="0"/>
              <a:t>. (по некоторым данным, до 5-8 </a:t>
            </a:r>
            <a:r>
              <a:rPr lang="ru-RU" sz="3200" b="1" dirty="0" err="1" smtClean="0"/>
              <a:t>сут</a:t>
            </a:r>
            <a:r>
              <a:rPr lang="ru-RU" sz="3200" b="1" dirty="0" smtClean="0"/>
              <a:t>.). 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3031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8946" y="1412776"/>
            <a:ext cx="9144000" cy="544522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4400" b="1" dirty="0"/>
              <a:t>Уничтожение микроорганизмов - возбудителей </a:t>
            </a:r>
            <a:r>
              <a:rPr lang="ru-RU" sz="4400" b="1" dirty="0" smtClean="0"/>
              <a:t>инфекций.</a:t>
            </a:r>
          </a:p>
          <a:p>
            <a:r>
              <a:rPr lang="ru-RU" sz="4400" b="1" dirty="0" smtClean="0"/>
              <a:t>Разрушение </a:t>
            </a:r>
            <a:r>
              <a:rPr lang="ru-RU" sz="4400" b="1" dirty="0"/>
              <a:t>и переваривание поврежденных клеток и </a:t>
            </a:r>
            <a:r>
              <a:rPr lang="ru-RU" sz="4400" b="1" dirty="0" smtClean="0"/>
              <a:t>тканей.</a:t>
            </a:r>
          </a:p>
          <a:p>
            <a:r>
              <a:rPr lang="ru-RU" sz="4400" b="1" dirty="0" smtClean="0"/>
              <a:t>Участие </a:t>
            </a:r>
            <a:r>
              <a:rPr lang="ru-RU" sz="4400" b="1" dirty="0"/>
              <a:t>в регуляции деятельности других </a:t>
            </a:r>
            <a:r>
              <a:rPr lang="ru-RU" sz="4400" b="1" dirty="0" smtClean="0"/>
              <a:t>клеток.</a:t>
            </a:r>
            <a:endParaRPr lang="ru-RU" sz="4400" b="1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ФУНКЦИИ НЕЙТРОФИЛОВ</a:t>
            </a:r>
            <a:br>
              <a:rPr lang="ru-RU" b="1" dirty="0" smtClean="0"/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2505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Нейтропения</a:t>
            </a:r>
            <a:r>
              <a:rPr lang="ru-RU" sz="4000" b="1" dirty="0"/>
              <a:t> - снижение </a:t>
            </a:r>
            <a:endParaRPr lang="ru-RU" sz="4000" b="1" dirty="0" smtClean="0"/>
          </a:p>
          <a:p>
            <a:pPr marL="0" indent="0">
              <a:buNone/>
            </a:pPr>
            <a:r>
              <a:rPr lang="ru-RU" sz="4000" b="1" dirty="0" smtClean="0"/>
              <a:t>содержания нейтрофилов</a:t>
            </a:r>
          </a:p>
          <a:p>
            <a:pPr marL="0" indent="0">
              <a:buNone/>
            </a:pPr>
            <a:r>
              <a:rPr lang="ru-RU" sz="4000" b="1" dirty="0" smtClean="0"/>
              <a:t> </a:t>
            </a:r>
            <a:r>
              <a:rPr lang="ru-RU" sz="4000" b="1" dirty="0"/>
              <a:t>в </a:t>
            </a:r>
            <a:r>
              <a:rPr lang="ru-RU" sz="4000" b="1" dirty="0" smtClean="0"/>
              <a:t>крови.</a:t>
            </a:r>
          </a:p>
          <a:p>
            <a:r>
              <a:rPr lang="ru-RU" sz="4000" b="1" dirty="0">
                <a:solidFill>
                  <a:srgbClr val="FF0000"/>
                </a:solidFill>
              </a:rPr>
              <a:t>Нейтрофилия</a:t>
            </a:r>
            <a:r>
              <a:rPr lang="ru-RU" sz="4000" b="1" dirty="0"/>
              <a:t> - повышение </a:t>
            </a:r>
            <a:endParaRPr lang="ru-RU" sz="4000" b="1" dirty="0" smtClean="0"/>
          </a:p>
          <a:p>
            <a:pPr marL="0" indent="0">
              <a:buNone/>
            </a:pPr>
            <a:r>
              <a:rPr lang="ru-RU" sz="4000" b="1" dirty="0" smtClean="0"/>
              <a:t>содержания </a:t>
            </a:r>
            <a:r>
              <a:rPr lang="ru-RU" sz="4000" b="1" dirty="0"/>
              <a:t>нейтрофилов </a:t>
            </a:r>
            <a:endParaRPr lang="ru-RU" sz="4000" b="1" dirty="0" smtClean="0"/>
          </a:p>
          <a:p>
            <a:pPr marL="0" indent="0">
              <a:buNone/>
            </a:pPr>
            <a:r>
              <a:rPr lang="ru-RU" sz="4000" b="1" dirty="0" smtClean="0"/>
              <a:t>в крови. </a:t>
            </a:r>
            <a:endParaRPr lang="ru-RU" sz="4000" b="1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СТРОЕНИЕ НЕЙТРОФИЛОВ</a:t>
            </a:r>
            <a:endParaRPr lang="ru-RU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1651" y="1412776"/>
            <a:ext cx="3132349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6518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3600" b="1" i="1" dirty="0" smtClean="0"/>
              <a:t>    </a:t>
            </a:r>
            <a:r>
              <a:rPr lang="ru-RU" sz="4800" b="1" dirty="0" smtClean="0">
                <a:solidFill>
                  <a:srgbClr val="FF0000"/>
                </a:solidFill>
              </a:rPr>
              <a:t>Кровь</a:t>
            </a:r>
            <a:r>
              <a:rPr lang="ru-RU" sz="4800" b="1" dirty="0" smtClean="0"/>
              <a:t> -  жидкая ткань, относящаяся к группе тканей внутренней среды, которая циркулирует в сосудах благодаря ритмическим сокращениям сердца. </a:t>
            </a:r>
            <a:endParaRPr lang="ru-R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sz="4400" b="1" dirty="0" smtClean="0"/>
              <a:t>10-15 </a:t>
            </a:r>
            <a:r>
              <a:rPr lang="ru-RU" sz="4400" b="1" dirty="0"/>
              <a:t>мкм </a:t>
            </a:r>
            <a:endParaRPr lang="ru-RU" sz="4400" b="1" dirty="0" smtClean="0"/>
          </a:p>
          <a:p>
            <a:pPr marL="0" indent="0">
              <a:buNone/>
            </a:pPr>
            <a:r>
              <a:rPr lang="ru-RU" sz="4400" b="1" dirty="0" smtClean="0"/>
              <a:t>(в мазке крови).</a:t>
            </a:r>
            <a:endParaRPr lang="ru-RU" sz="4400" b="1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 </a:t>
            </a:r>
            <a:r>
              <a:rPr lang="ru-RU" sz="4900" b="1" dirty="0" smtClean="0">
                <a:solidFill>
                  <a:schemeClr val="bg1"/>
                </a:solidFill>
              </a:rPr>
              <a:t>Размеры  нейтрофилов</a:t>
            </a:r>
            <a:br>
              <a:rPr lang="ru-RU" sz="4900" b="1" dirty="0" smtClean="0">
                <a:solidFill>
                  <a:schemeClr val="bg1"/>
                </a:solidFill>
              </a:rPr>
            </a:br>
            <a:endParaRPr lang="ru-RU" sz="4900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0901" y="1412776"/>
            <a:ext cx="4803099" cy="3758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9304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323512" cy="685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3" y="4142428"/>
            <a:ext cx="3275857" cy="2715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В зрелом сегментоядерном нейтрофиле</a:t>
            </a:r>
          </a:p>
          <a:p>
            <a:r>
              <a:rPr lang="ru-RU" sz="3600" b="1" dirty="0" smtClean="0">
                <a:solidFill>
                  <a:srgbClr val="FF0000"/>
                </a:solidFill>
              </a:rPr>
              <a:t>ядро </a:t>
            </a:r>
            <a:r>
              <a:rPr lang="ru-RU" sz="3600" b="1" dirty="0" smtClean="0"/>
              <a:t>содержит 3-5 сегментов, соединённых</a:t>
            </a:r>
          </a:p>
          <a:p>
            <a:r>
              <a:rPr lang="ru-RU" sz="3600" b="1" dirty="0" smtClean="0"/>
              <a:t>тонкими перемычками. Для женщин характерно</a:t>
            </a:r>
          </a:p>
          <a:p>
            <a:r>
              <a:rPr lang="ru-RU" sz="3600" b="1" dirty="0" smtClean="0"/>
              <a:t>наличие в  ряде нейтрофилов полового </a:t>
            </a:r>
          </a:p>
          <a:p>
            <a:r>
              <a:rPr lang="ru-RU" sz="3600" b="1" dirty="0" smtClean="0"/>
              <a:t>хроматина (</a:t>
            </a:r>
            <a:r>
              <a:rPr lang="en-US" sz="3600" b="1" dirty="0" smtClean="0"/>
              <a:t>X-</a:t>
            </a:r>
            <a:r>
              <a:rPr lang="ru-RU" sz="3600" b="1" dirty="0" smtClean="0"/>
              <a:t>хромосома) в виде барабанной </a:t>
            </a:r>
          </a:p>
          <a:p>
            <a:r>
              <a:rPr lang="ru-RU" sz="3600" b="1" dirty="0" smtClean="0"/>
              <a:t>палочки – тельца </a:t>
            </a:r>
            <a:r>
              <a:rPr lang="ru-RU" sz="3600" b="1" dirty="0" err="1" smtClean="0"/>
              <a:t>Барра</a:t>
            </a:r>
            <a:r>
              <a:rPr lang="ru-RU" sz="3600" b="1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8686800" cy="6126163"/>
          </a:xfrm>
        </p:spPr>
        <p:txBody>
          <a:bodyPr/>
          <a:lstStyle/>
          <a:p>
            <a:pPr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    </a:t>
            </a:r>
            <a:r>
              <a:rPr lang="ru-RU" sz="4800" b="1" dirty="0" smtClean="0">
                <a:solidFill>
                  <a:srgbClr val="FF0000"/>
                </a:solidFill>
              </a:rPr>
              <a:t>Цитоплазма нейтрофилов </a:t>
            </a:r>
            <a:r>
              <a:rPr lang="ru-RU" sz="4800" b="1" dirty="0" smtClean="0"/>
              <a:t>на светооптическом уровне </a:t>
            </a:r>
            <a:r>
              <a:rPr lang="ru-RU" sz="4800" b="1" dirty="0" err="1" smtClean="0"/>
              <a:t>слабооксифильна</a:t>
            </a:r>
            <a:r>
              <a:rPr lang="ru-RU" sz="4800" b="1" dirty="0" smtClean="0"/>
              <a:t>.</a:t>
            </a:r>
            <a:r>
              <a:rPr lang="ru-RU" sz="4800" dirty="0" smtClean="0"/>
              <a:t> </a:t>
            </a:r>
            <a:endParaRPr lang="ru-RU" sz="48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2326241"/>
            <a:ext cx="3203848" cy="4531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3306738"/>
            <a:ext cx="4283968" cy="355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" y="0"/>
            <a:ext cx="88924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При электронно-микроскопическом  исследовании в цитоплазме выявляются: отдельные элементы  </a:t>
            </a:r>
            <a:r>
              <a:rPr lang="ru-RU" sz="3600" b="1" dirty="0" err="1" smtClean="0"/>
              <a:t>грЭПС</a:t>
            </a:r>
            <a:r>
              <a:rPr lang="ru-RU" sz="3600" b="1" dirty="0" smtClean="0"/>
              <a:t>, митохондрии, свободные рибосомы, мелкий комплекс </a:t>
            </a:r>
            <a:r>
              <a:rPr lang="ru-RU" sz="3600" b="1" dirty="0" err="1" smtClean="0"/>
              <a:t>Гольджи</a:t>
            </a:r>
            <a:r>
              <a:rPr lang="ru-RU" sz="3600" b="1" dirty="0" smtClean="0"/>
              <a:t>, центриоли. Из включений преобладают гранулы гликогена.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3485816"/>
            <a:ext cx="4067944" cy="3372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79512" y="0"/>
            <a:ext cx="89644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rgbClr val="FF0000"/>
                </a:solidFill>
              </a:rPr>
              <a:t>Цитоскелет</a:t>
            </a:r>
            <a:r>
              <a:rPr lang="ru-RU" sz="3200" b="1" dirty="0" smtClean="0"/>
              <a:t> представлен микротрубочками, </a:t>
            </a:r>
            <a:r>
              <a:rPr lang="ru-RU" sz="3200" b="1" dirty="0" err="1" smtClean="0"/>
              <a:t>виментиновыми</a:t>
            </a:r>
            <a:r>
              <a:rPr lang="ru-RU" sz="3200" b="1" dirty="0" smtClean="0"/>
              <a:t> промежуточными </a:t>
            </a:r>
            <a:r>
              <a:rPr lang="ru-RU" sz="3200" b="1" dirty="0" err="1" smtClean="0"/>
              <a:t>филаментами</a:t>
            </a:r>
            <a:r>
              <a:rPr lang="ru-RU" sz="3200" b="1" dirty="0" smtClean="0"/>
              <a:t> и многочисленными </a:t>
            </a:r>
            <a:r>
              <a:rPr lang="ru-RU" sz="3200" b="1" dirty="0" err="1" smtClean="0"/>
              <a:t>актиновыми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микрофиламентами</a:t>
            </a:r>
            <a:r>
              <a:rPr lang="ru-RU" sz="3200" b="1" dirty="0" smtClean="0"/>
              <a:t>, расположенными преимущественно в периферической части цитоплазмы, образующей псевдоподии и свободной от других органелл и включений.  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b="1" dirty="0"/>
              <a:t>Цитоплазматические гранулы </a:t>
            </a:r>
            <a:r>
              <a:rPr lang="ru-RU" sz="4400" b="1" dirty="0" smtClean="0"/>
              <a:t>нейтрофилов:</a:t>
            </a:r>
          </a:p>
          <a:p>
            <a:pPr marL="0" indent="0" algn="just">
              <a:buNone/>
            </a:pPr>
            <a:r>
              <a:rPr lang="ru-RU" sz="4400" b="1" dirty="0" smtClean="0"/>
              <a:t>1.</a:t>
            </a:r>
            <a:r>
              <a:rPr lang="ru-RU" sz="4400" b="1" dirty="0" smtClean="0">
                <a:solidFill>
                  <a:srgbClr val="FF0000"/>
                </a:solidFill>
              </a:rPr>
              <a:t>Первичные</a:t>
            </a:r>
            <a:r>
              <a:rPr lang="ru-RU" sz="4400" b="1" dirty="0" smtClean="0"/>
              <a:t> </a:t>
            </a:r>
            <a:r>
              <a:rPr lang="ru-RU" sz="4400" b="1" dirty="0"/>
              <a:t>(</a:t>
            </a:r>
            <a:r>
              <a:rPr lang="ru-RU" sz="4400" b="1" dirty="0" err="1"/>
              <a:t>азурофильные</a:t>
            </a:r>
            <a:r>
              <a:rPr lang="ru-RU" sz="4400" b="1" dirty="0"/>
              <a:t>, или неспецифические) </a:t>
            </a:r>
            <a:r>
              <a:rPr lang="ru-RU" sz="4400" b="1" dirty="0" smtClean="0"/>
              <a:t>гранулы.</a:t>
            </a:r>
            <a:r>
              <a:rPr lang="ru-RU" sz="4400" dirty="0" smtClean="0"/>
              <a:t> </a:t>
            </a:r>
          </a:p>
          <a:p>
            <a:pPr marL="0" indent="0" algn="just">
              <a:buNone/>
            </a:pPr>
            <a:r>
              <a:rPr lang="ru-RU" sz="4400" b="1" dirty="0" smtClean="0"/>
              <a:t>2.</a:t>
            </a:r>
            <a:r>
              <a:rPr lang="ru-RU" sz="4400" b="1" dirty="0" smtClean="0">
                <a:solidFill>
                  <a:srgbClr val="FF0000"/>
                </a:solidFill>
              </a:rPr>
              <a:t>Вторичные</a:t>
            </a:r>
            <a:r>
              <a:rPr lang="ru-RU" sz="4400" b="1" dirty="0" smtClean="0"/>
              <a:t> </a:t>
            </a:r>
            <a:r>
              <a:rPr lang="ru-RU" sz="4400" b="1" dirty="0"/>
              <a:t>(специфические) </a:t>
            </a:r>
            <a:r>
              <a:rPr lang="ru-RU" sz="4400" b="1" dirty="0" smtClean="0"/>
              <a:t>гранулы.</a:t>
            </a:r>
            <a:r>
              <a:rPr lang="ru-RU" sz="4400" dirty="0" smtClean="0"/>
              <a:t> 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14440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sz="4400" b="1" dirty="0" smtClean="0">
                <a:solidFill>
                  <a:srgbClr val="FF0000"/>
                </a:solidFill>
              </a:rPr>
              <a:t>   Химический состав вторичных гранул:</a:t>
            </a:r>
          </a:p>
          <a:p>
            <a:pPr>
              <a:buNone/>
            </a:pPr>
            <a:r>
              <a:rPr lang="ru-RU" sz="4400" b="1" dirty="0" smtClean="0"/>
              <a:t>-лизоцим</a:t>
            </a:r>
          </a:p>
          <a:p>
            <a:pPr>
              <a:buNone/>
            </a:pPr>
            <a:r>
              <a:rPr lang="ru-RU" sz="4400" b="1" dirty="0" smtClean="0"/>
              <a:t>-</a:t>
            </a:r>
            <a:r>
              <a:rPr lang="ru-RU" sz="4400" b="1" dirty="0" err="1" smtClean="0"/>
              <a:t>миелопероксидаза</a:t>
            </a:r>
            <a:endParaRPr lang="ru-RU" sz="4400" b="1" dirty="0" smtClean="0"/>
          </a:p>
          <a:p>
            <a:pPr>
              <a:buNone/>
            </a:pPr>
            <a:r>
              <a:rPr lang="ru-RU" sz="4400" b="1" dirty="0" smtClean="0"/>
              <a:t>-кислые гидролазы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b="1" dirty="0" smtClean="0">
                <a:solidFill>
                  <a:srgbClr val="FF0000"/>
                </a:solidFill>
              </a:rPr>
              <a:t>Химический состав вторичных гранул:</a:t>
            </a:r>
          </a:p>
          <a:p>
            <a:pPr marL="0" indent="0">
              <a:buNone/>
            </a:pPr>
            <a:r>
              <a:rPr lang="ru-RU" sz="4400" b="1" dirty="0" smtClean="0"/>
              <a:t>-лизоцим </a:t>
            </a:r>
          </a:p>
          <a:p>
            <a:pPr marL="0" indent="0">
              <a:buNone/>
            </a:pPr>
            <a:r>
              <a:rPr lang="ru-RU" sz="4400" b="1" dirty="0" smtClean="0"/>
              <a:t>-</a:t>
            </a:r>
            <a:r>
              <a:rPr lang="ru-RU" sz="4400" b="1" dirty="0" err="1" smtClean="0"/>
              <a:t>лактоферрин</a:t>
            </a:r>
            <a:r>
              <a:rPr lang="ru-RU" sz="4400" b="1" dirty="0" smtClean="0"/>
              <a:t> </a:t>
            </a:r>
          </a:p>
          <a:p>
            <a:pPr marL="0" indent="0">
              <a:buNone/>
            </a:pPr>
            <a:r>
              <a:rPr lang="ru-RU" sz="4400" b="1" dirty="0" smtClean="0"/>
              <a:t>-щелочная фосфатаза</a:t>
            </a:r>
          </a:p>
          <a:p>
            <a:pPr marL="0" indent="0">
              <a:buNone/>
            </a:pPr>
            <a:r>
              <a:rPr lang="ru-RU" sz="4400" b="1" dirty="0" smtClean="0"/>
              <a:t>-</a:t>
            </a:r>
            <a:r>
              <a:rPr lang="ru-RU" sz="4400" b="1" dirty="0" err="1" smtClean="0"/>
              <a:t>коллагеназа</a:t>
            </a:r>
            <a:r>
              <a:rPr lang="ru-RU" sz="4400" b="1" dirty="0" smtClean="0"/>
              <a:t> </a:t>
            </a:r>
          </a:p>
          <a:p>
            <a:pPr marL="0" indent="0">
              <a:buNone/>
            </a:pPr>
            <a:r>
              <a:rPr lang="ru-RU" sz="4400" b="1" dirty="0" smtClean="0"/>
              <a:t>-активатор </a:t>
            </a:r>
            <a:r>
              <a:rPr lang="ru-RU" sz="4400" b="1" dirty="0" err="1" smtClean="0"/>
              <a:t>плазминогена</a:t>
            </a:r>
            <a:r>
              <a:rPr lang="ru-RU" sz="4400" b="1" dirty="0" smtClean="0"/>
              <a:t> </a:t>
            </a:r>
          </a:p>
          <a:p>
            <a:pPr marL="0" indent="0">
              <a:buNone/>
            </a:pPr>
            <a:r>
              <a:rPr lang="ru-RU" sz="4400" b="1" dirty="0" smtClean="0"/>
              <a:t>-катионные белки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121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sz="3600" b="1" dirty="0" smtClean="0"/>
              <a:t>1. Прикрепление </a:t>
            </a:r>
            <a:r>
              <a:rPr lang="ru-RU" sz="3600" b="1" dirty="0"/>
              <a:t>(</a:t>
            </a:r>
            <a:r>
              <a:rPr lang="ru-RU" sz="3600" b="1" dirty="0" smtClean="0"/>
              <a:t>адгезия) </a:t>
            </a:r>
            <a:r>
              <a:rPr lang="ru-RU" sz="3600" b="1" dirty="0"/>
              <a:t>нейтрофила к микробной </a:t>
            </a:r>
            <a:r>
              <a:rPr lang="ru-RU" sz="3600" b="1" dirty="0" smtClean="0"/>
              <a:t>клетке.</a:t>
            </a:r>
          </a:p>
          <a:p>
            <a:pPr marL="0" indent="0">
              <a:buNone/>
            </a:pPr>
            <a:r>
              <a:rPr lang="ru-RU" sz="3600" b="1" dirty="0" smtClean="0"/>
              <a:t>2. Захват микробной клетки с </a:t>
            </a:r>
            <a:r>
              <a:rPr lang="ru-RU" sz="3600" b="1" dirty="0"/>
              <a:t>формированием </a:t>
            </a:r>
            <a:r>
              <a:rPr lang="ru-RU" sz="3600" b="1" dirty="0" err="1" smtClean="0"/>
              <a:t>фагосомы</a:t>
            </a:r>
            <a:r>
              <a:rPr lang="ru-RU" sz="3600" b="1" dirty="0" smtClean="0"/>
              <a:t>.</a:t>
            </a:r>
          </a:p>
          <a:p>
            <a:pPr marL="0" indent="0">
              <a:buNone/>
            </a:pPr>
            <a:r>
              <a:rPr lang="ru-RU" sz="3600" b="1" dirty="0" smtClean="0"/>
              <a:t>3. Слияние </a:t>
            </a:r>
            <a:r>
              <a:rPr lang="ru-RU" sz="3600" b="1" dirty="0"/>
              <a:t>гранул нейтрофила с </a:t>
            </a:r>
            <a:r>
              <a:rPr lang="ru-RU" sz="3600" b="1" dirty="0" err="1"/>
              <a:t>фагосомой</a:t>
            </a:r>
            <a:r>
              <a:rPr lang="ru-RU" sz="3600" b="1" dirty="0"/>
              <a:t> с образованием </a:t>
            </a:r>
            <a:r>
              <a:rPr lang="ru-RU" sz="3600" b="1" dirty="0" err="1" smtClean="0"/>
              <a:t>фаголизосомы</a:t>
            </a:r>
            <a:r>
              <a:rPr lang="ru-RU" sz="3600" b="1" dirty="0" smtClean="0"/>
              <a:t>. </a:t>
            </a:r>
          </a:p>
          <a:p>
            <a:pPr marL="0" indent="0">
              <a:buNone/>
            </a:pPr>
            <a:r>
              <a:rPr lang="ru-RU" sz="3600" b="1" dirty="0" smtClean="0"/>
              <a:t>4. Повреждение </a:t>
            </a:r>
            <a:r>
              <a:rPr lang="ru-RU" sz="3600" b="1" dirty="0"/>
              <a:t>и переваривание </a:t>
            </a:r>
            <a:r>
              <a:rPr lang="ru-RU" sz="3600" b="1" dirty="0" smtClean="0"/>
              <a:t>микроорганизма.</a:t>
            </a:r>
            <a:endParaRPr lang="ru-RU" sz="3600" b="1" dirty="0"/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4000" b="1" dirty="0"/>
              <a:t>Фагоцитоз микроорганизма нейтрофилом </a:t>
            </a:r>
            <a:r>
              <a:rPr lang="ru-RU" sz="3300" b="1" dirty="0"/>
              <a:t/>
            </a:r>
            <a:br>
              <a:rPr lang="ru-RU" sz="3300" b="1" dirty="0"/>
            </a:br>
            <a:endParaRPr lang="ru-RU" sz="3300" b="1" dirty="0"/>
          </a:p>
        </p:txBody>
      </p:sp>
    </p:spTree>
    <p:extLst>
      <p:ext uri="{BB962C8B-B14F-4D97-AF65-F5344CB8AC3E}">
        <p14:creationId xmlns:p14="http://schemas.microsoft.com/office/powerpoint/2010/main" val="279695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340768"/>
            <a:ext cx="9144000" cy="55172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dirty="0" smtClean="0"/>
              <a:t>СТРОЕНИЕ НЕЙТРОФИЛОВ</a:t>
            </a:r>
            <a:br>
              <a:rPr lang="ru-RU" dirty="0" smtClean="0"/>
            </a:br>
            <a:r>
              <a:rPr lang="ru-RU" sz="3600" b="1" i="1" dirty="0"/>
              <a:t>Фагоцитоз микроорганизма нейтрофилом</a:t>
            </a:r>
            <a:endParaRPr lang="ru-RU" sz="36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8626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/>
              <a:t>ФУНКЦИИ КРОВИ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4400" b="1" dirty="0" smtClean="0"/>
              <a:t>-дыхательная</a:t>
            </a:r>
          </a:p>
          <a:p>
            <a:pPr>
              <a:buNone/>
            </a:pPr>
            <a:r>
              <a:rPr lang="ru-RU" sz="4400" b="1" dirty="0" smtClean="0"/>
              <a:t>-трофическая</a:t>
            </a:r>
          </a:p>
          <a:p>
            <a:pPr>
              <a:buNone/>
            </a:pPr>
            <a:r>
              <a:rPr lang="ru-RU" sz="4400" b="1" dirty="0" smtClean="0"/>
              <a:t>-экскреторная </a:t>
            </a:r>
          </a:p>
          <a:p>
            <a:pPr>
              <a:buNone/>
            </a:pPr>
            <a:r>
              <a:rPr lang="ru-RU" sz="4400" b="1" dirty="0" smtClean="0"/>
              <a:t>-регуляторная</a:t>
            </a:r>
          </a:p>
          <a:p>
            <a:pPr>
              <a:buNone/>
            </a:pPr>
            <a:r>
              <a:rPr lang="ru-RU" sz="4400" b="1" i="1" dirty="0" smtClean="0"/>
              <a:t>-</a:t>
            </a:r>
            <a:r>
              <a:rPr lang="ru-RU" sz="4400" b="1" dirty="0" smtClean="0"/>
              <a:t>гомеостатическая</a:t>
            </a:r>
          </a:p>
          <a:p>
            <a:pPr>
              <a:buNone/>
            </a:pPr>
            <a:r>
              <a:rPr lang="ru-RU" sz="4400" b="1" dirty="0" smtClean="0"/>
              <a:t>-защитная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310439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    Образуются в красном костном мозге, откуда попадают в кровь, циркулируя в ней 3-8 ч (по другим данным, 7-12 ч). После этого они покидают кровеносное русло и выселяются в ткани, где функционируют в течение нескольких суток.</a:t>
            </a: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СТРОЕНИЕ ЭОЗИНОФИЛА</a:t>
            </a:r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3876568"/>
            <a:ext cx="2771800" cy="2981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648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Функции эозинофильных гранулоцитов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b="1" dirty="0" smtClean="0"/>
              <a:t>защитная </a:t>
            </a:r>
          </a:p>
          <a:p>
            <a:r>
              <a:rPr lang="ru-RU" sz="3600" b="1" dirty="0" smtClean="0"/>
              <a:t> </a:t>
            </a:r>
            <a:r>
              <a:rPr lang="ru-RU" sz="3600" b="1" dirty="0" err="1" smtClean="0"/>
              <a:t>иммунорегуляторная</a:t>
            </a:r>
            <a:r>
              <a:rPr lang="ru-RU" sz="3600" b="1" dirty="0" smtClean="0"/>
              <a:t> </a:t>
            </a:r>
          </a:p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2762" y="2564904"/>
            <a:ext cx="3991238" cy="42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b="1" dirty="0" err="1" smtClean="0">
                <a:solidFill>
                  <a:srgbClr val="FF0000"/>
                </a:solidFill>
              </a:rPr>
              <a:t>Эозинофилия</a:t>
            </a:r>
            <a:r>
              <a:rPr lang="ru-RU" sz="4000" b="1" dirty="0" smtClean="0"/>
              <a:t> - повышенное содержание эозинофилов в крови.</a:t>
            </a:r>
          </a:p>
          <a:p>
            <a:r>
              <a:rPr lang="ru-RU" sz="4000" b="1" dirty="0" err="1" smtClean="0">
                <a:solidFill>
                  <a:srgbClr val="FF0000"/>
                </a:solidFill>
              </a:rPr>
              <a:t>Эозинопения</a:t>
            </a:r>
            <a:r>
              <a:rPr lang="ru-RU" sz="4000" b="1" dirty="0" smtClean="0">
                <a:solidFill>
                  <a:srgbClr val="FF0000"/>
                </a:solidFill>
              </a:rPr>
              <a:t> </a:t>
            </a:r>
            <a:r>
              <a:rPr lang="ru-RU" sz="4000" b="1" dirty="0" smtClean="0"/>
              <a:t> - сниженное содержание эозинофилов в крови.</a:t>
            </a:r>
            <a:endParaRPr lang="ru-RU" sz="4000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3102028"/>
            <a:ext cx="3491880" cy="3755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sz="3600" b="1" dirty="0" smtClean="0"/>
              <a:t>    на мазках больше, чем </a:t>
            </a:r>
            <a:r>
              <a:rPr lang="ru-RU" sz="3600" b="1" dirty="0" err="1" smtClean="0"/>
              <a:t>нейтрофильных</a:t>
            </a:r>
            <a:r>
              <a:rPr lang="ru-RU" sz="3600" b="1" dirty="0" smtClean="0"/>
              <a:t> и составляют 12-17 мкм.</a:t>
            </a: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 Размеры эозинофильных гранулоцитов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9614" y="2924944"/>
            <a:ext cx="5174386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    </a:t>
            </a:r>
            <a:r>
              <a:rPr lang="ru-RU" sz="4400" b="1" dirty="0" smtClean="0">
                <a:solidFill>
                  <a:srgbClr val="FF0000"/>
                </a:solidFill>
              </a:rPr>
              <a:t>Ядра эозинофильных гранулоцитов </a:t>
            </a:r>
            <a:r>
              <a:rPr lang="ru-RU" sz="4400" b="1" dirty="0" smtClean="0"/>
              <a:t>сегментированные состоят из двух сегментов.</a:t>
            </a:r>
            <a:endParaRPr lang="ru-RU" sz="44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3" y="2432156"/>
            <a:ext cx="3995937" cy="4425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sz="3600" b="1" dirty="0" smtClean="0"/>
              <a:t>Цитоплазма эозинофильных гранулоцитов содержит умеренно развитые органеллы, многочисленные пузырьки, элементы </a:t>
            </a:r>
            <a:r>
              <a:rPr lang="ru-RU" sz="3600" b="1" dirty="0" err="1" smtClean="0"/>
              <a:t>цитоскелета</a:t>
            </a:r>
            <a:r>
              <a:rPr lang="ru-RU" sz="3600" b="1" dirty="0" smtClean="0"/>
              <a:t>, включения гликогена, липидные капли и гранулы двух основных типов. </a:t>
            </a:r>
            <a:endParaRPr lang="ru-RU" sz="3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2990443"/>
            <a:ext cx="3491880" cy="3867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Специфические (эозинофильные) гранулы </a:t>
            </a:r>
            <a:r>
              <a:rPr lang="ru-RU" b="1" dirty="0" smtClean="0"/>
              <a:t>–содержатся в количестве около 200 гранул на клетку. Они окружены мембраной, имеют овальную или полигональную форму, крупные размеры. Зрелые гранулы содержат плотные </a:t>
            </a:r>
            <a:r>
              <a:rPr lang="ru-RU" b="1" dirty="0" err="1" smtClean="0"/>
              <a:t>кристаллоидные</a:t>
            </a:r>
            <a:r>
              <a:rPr lang="ru-RU" b="1" dirty="0" smtClean="0"/>
              <a:t> структуры, расположенные по их длине.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3070198"/>
            <a:ext cx="3419872" cy="3787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4400" b="1" dirty="0" smtClean="0">
                <a:solidFill>
                  <a:srgbClr val="FF0000"/>
                </a:solidFill>
              </a:rPr>
              <a:t>  Содержимое специфических гранул:</a:t>
            </a:r>
          </a:p>
          <a:p>
            <a:r>
              <a:rPr lang="ru-RU" sz="4400" b="1" dirty="0" smtClean="0"/>
              <a:t>главный основной белок – </a:t>
            </a:r>
            <a:r>
              <a:rPr lang="en-US" sz="4400" b="1" dirty="0" smtClean="0"/>
              <a:t>MBP</a:t>
            </a:r>
            <a:r>
              <a:rPr lang="ru-RU" sz="4400" b="1" dirty="0" smtClean="0"/>
              <a:t> (от англ.  </a:t>
            </a:r>
            <a:r>
              <a:rPr lang="en-US" sz="4400" b="1" dirty="0" smtClean="0"/>
              <a:t>Major Basic Protein</a:t>
            </a:r>
            <a:r>
              <a:rPr lang="ru-RU" sz="4400" b="1" dirty="0" smtClean="0"/>
              <a:t>)</a:t>
            </a:r>
          </a:p>
          <a:p>
            <a:r>
              <a:rPr lang="ru-RU" sz="4400" b="1" dirty="0" smtClean="0"/>
              <a:t>эозинофильный катионный белок</a:t>
            </a:r>
          </a:p>
          <a:p>
            <a:r>
              <a:rPr lang="ru-RU" sz="4400" b="1" dirty="0" smtClean="0"/>
              <a:t>эозинофильная </a:t>
            </a:r>
            <a:r>
              <a:rPr lang="ru-RU" sz="4400" b="1" dirty="0" err="1" smtClean="0"/>
              <a:t>пероксидаза</a:t>
            </a:r>
            <a:endParaRPr lang="ru-RU" sz="4400" b="1" dirty="0" smtClean="0"/>
          </a:p>
          <a:p>
            <a:r>
              <a:rPr lang="ru-RU" sz="4400" b="1" dirty="0" smtClean="0"/>
              <a:t>эозинофильный </a:t>
            </a:r>
            <a:r>
              <a:rPr lang="ru-RU" sz="4400" b="1" dirty="0" err="1" smtClean="0"/>
              <a:t>нейротоксин</a:t>
            </a:r>
            <a:endParaRPr lang="ru-RU" sz="4400" b="1" dirty="0" smtClean="0"/>
          </a:p>
          <a:p>
            <a:r>
              <a:rPr lang="ru-RU" sz="4400" b="1" dirty="0" smtClean="0"/>
              <a:t> </a:t>
            </a:r>
            <a:r>
              <a:rPr lang="ru-RU" sz="4400" b="1" dirty="0" err="1" smtClean="0"/>
              <a:t>гистаминаза</a:t>
            </a:r>
            <a:endParaRPr lang="ru-RU" sz="4400" b="1" dirty="0" smtClean="0"/>
          </a:p>
          <a:p>
            <a:endParaRPr lang="ru-R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    </a:t>
            </a:r>
            <a:r>
              <a:rPr lang="ru-RU" sz="4800" b="1" dirty="0" err="1" smtClean="0">
                <a:solidFill>
                  <a:srgbClr val="FF0000"/>
                </a:solidFill>
              </a:rPr>
              <a:t>Азурофильные</a:t>
            </a:r>
            <a:r>
              <a:rPr lang="ru-RU" sz="4800" b="1" dirty="0" smtClean="0">
                <a:solidFill>
                  <a:srgbClr val="FF0000"/>
                </a:solidFill>
              </a:rPr>
              <a:t> (неспецифические, первичные) гранулы.</a:t>
            </a:r>
            <a:r>
              <a:rPr lang="ru-RU" sz="4800" b="1" dirty="0" smtClean="0"/>
              <a:t> Представляют собой лизосомы и содержат кислую фосфатазу, </a:t>
            </a:r>
            <a:r>
              <a:rPr lang="ru-RU" sz="4800" b="1" dirty="0" err="1" smtClean="0"/>
              <a:t>арилсульфатазу</a:t>
            </a:r>
            <a:r>
              <a:rPr lang="ru-RU" sz="4800" b="1" dirty="0" smtClean="0"/>
              <a:t> и другие ферменты. </a:t>
            </a:r>
            <a:endParaRPr lang="ru-R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/>
              <a:t>СТРОЕНИЕ БАЗОФИЛОВ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b="1" dirty="0" smtClean="0"/>
              <a:t>Базофильные гранулоциты (базофилы) попадают в кровь из красного костного мозга, циркулируют в ней от 6 ч до 1 </a:t>
            </a:r>
            <a:r>
              <a:rPr lang="ru-RU" b="1" dirty="0" err="1" smtClean="0"/>
              <a:t>сут</a:t>
            </a:r>
            <a:r>
              <a:rPr lang="ru-RU" b="1" dirty="0" smtClean="0"/>
              <a:t>., после чего покидают кровеносное русло и мигрируют в ткани, где находятся, от нескольких часов до нескольких суток.</a:t>
            </a:r>
            <a:endParaRPr lang="ru-RU" b="1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5" y="3898680"/>
            <a:ext cx="2555776" cy="295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7672472"/>
              </p:ext>
            </p:extLst>
          </p:nvPr>
        </p:nvGraphicFramePr>
        <p:xfrm>
          <a:off x="35496" y="116632"/>
          <a:ext cx="9073008" cy="674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608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tx1"/>
                </a:solidFill>
              </a:rPr>
              <a:t>   в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/>
              <a:t>физиологических условиях выяснены неполностью. К ним относятся:</a:t>
            </a:r>
          </a:p>
          <a:p>
            <a:r>
              <a:rPr lang="ru-RU" b="1" dirty="0" smtClean="0"/>
              <a:t> регуляторная</a:t>
            </a:r>
          </a:p>
          <a:p>
            <a:r>
              <a:rPr lang="ru-RU" b="1" dirty="0" smtClean="0"/>
              <a:t> гомеостатическая</a:t>
            </a:r>
          </a:p>
          <a:p>
            <a:r>
              <a:rPr lang="ru-RU" b="1" dirty="0" smtClean="0"/>
              <a:t> защитная</a:t>
            </a:r>
            <a:endParaRPr lang="ru-RU" b="1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 Размеры эозинофильных гранулоцитов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7" y="2981526"/>
            <a:ext cx="3347864" cy="3876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Базофилия </a:t>
            </a:r>
            <a:r>
              <a:rPr lang="ru-RU" sz="4400" b="1" dirty="0" smtClean="0"/>
              <a:t>–это повышенное содержание базофилов в крови.</a:t>
            </a:r>
          </a:p>
          <a:p>
            <a:r>
              <a:rPr lang="ru-RU" sz="4400" b="1" dirty="0" err="1" smtClean="0">
                <a:solidFill>
                  <a:srgbClr val="FF0000"/>
                </a:solidFill>
              </a:rPr>
              <a:t>Базопения</a:t>
            </a:r>
            <a:r>
              <a:rPr lang="ru-RU" sz="4400" b="1" dirty="0" smtClean="0"/>
              <a:t> - сниженное содержание базофилов в крови.</a:t>
            </a:r>
            <a:endParaRPr lang="ru-RU" sz="4400" b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1647" y="3068960"/>
            <a:ext cx="3272353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5400" b="1" dirty="0" smtClean="0">
                <a:solidFill>
                  <a:srgbClr val="FF0000"/>
                </a:solidFill>
              </a:rPr>
              <a:t>  Размеры   </a:t>
            </a:r>
            <a:r>
              <a:rPr lang="ru-RU" sz="5400" b="1" dirty="0" err="1" smtClean="0">
                <a:solidFill>
                  <a:srgbClr val="FF0000"/>
                </a:solidFill>
              </a:rPr>
              <a:t>базофильных</a:t>
            </a:r>
            <a:r>
              <a:rPr lang="ru-RU" sz="5400" b="1" dirty="0" smtClean="0">
                <a:solidFill>
                  <a:srgbClr val="FF0000"/>
                </a:solidFill>
              </a:rPr>
              <a:t>   гранулоцитов   </a:t>
            </a:r>
            <a:r>
              <a:rPr lang="ru-RU" sz="5400" b="1" dirty="0" smtClean="0"/>
              <a:t>на   мазках   составляют 9-12 мкм.</a:t>
            </a:r>
            <a:endParaRPr lang="ru-RU" sz="54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0916" y="2636912"/>
            <a:ext cx="5433084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sz="4000" b="1" dirty="0" smtClean="0"/>
              <a:t>    </a:t>
            </a:r>
            <a:r>
              <a:rPr lang="ru-RU" sz="4000" b="1" dirty="0" smtClean="0">
                <a:solidFill>
                  <a:srgbClr val="FF0000"/>
                </a:solidFill>
              </a:rPr>
              <a:t>Ядра </a:t>
            </a:r>
            <a:r>
              <a:rPr lang="ru-RU" sz="4000" b="1" dirty="0" err="1" smtClean="0">
                <a:solidFill>
                  <a:srgbClr val="FF0000"/>
                </a:solidFill>
              </a:rPr>
              <a:t>базофильных</a:t>
            </a:r>
            <a:r>
              <a:rPr lang="ru-RU" sz="4000" b="1" dirty="0" smtClean="0">
                <a:solidFill>
                  <a:srgbClr val="FF0000"/>
                </a:solidFill>
              </a:rPr>
              <a:t> гранулоцитов </a:t>
            </a:r>
            <a:r>
              <a:rPr lang="ru-RU" sz="4000" b="1" dirty="0" smtClean="0"/>
              <a:t>– дольчатые, содержат 2-3 сегмента или </a:t>
            </a:r>
            <a:r>
              <a:rPr lang="en-US" sz="4000" b="1" dirty="0" smtClean="0"/>
              <a:t>S</a:t>
            </a:r>
            <a:r>
              <a:rPr lang="ru-RU" sz="4000" b="1" dirty="0" smtClean="0"/>
              <a:t>-образные. Они нередко трудно различимы, т.к. маскируются ярко окрашенными цитоплазматическими гранулами.</a:t>
            </a:r>
          </a:p>
          <a:p>
            <a:endParaRPr lang="ru-RU" b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3481792"/>
            <a:ext cx="2915816" cy="3376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i="1" dirty="0" smtClean="0"/>
              <a:t>    </a:t>
            </a:r>
            <a:r>
              <a:rPr lang="ru-RU" sz="5400" b="1" dirty="0" smtClean="0">
                <a:solidFill>
                  <a:srgbClr val="FF0000"/>
                </a:solidFill>
              </a:rPr>
              <a:t>Цитоплазма </a:t>
            </a:r>
            <a:r>
              <a:rPr lang="ru-RU" sz="5400" b="1" dirty="0" err="1" smtClean="0">
                <a:solidFill>
                  <a:srgbClr val="FF0000"/>
                </a:solidFill>
              </a:rPr>
              <a:t>базофильных</a:t>
            </a:r>
            <a:r>
              <a:rPr lang="ru-RU" sz="5400" b="1" dirty="0" smtClean="0">
                <a:solidFill>
                  <a:srgbClr val="FF0000"/>
                </a:solidFill>
              </a:rPr>
              <a:t> гранулоцитов </a:t>
            </a:r>
            <a:r>
              <a:rPr lang="ru-RU" sz="5400" b="1" dirty="0" err="1" smtClean="0"/>
              <a:t>слабооксифильна</a:t>
            </a:r>
            <a:r>
              <a:rPr lang="ru-RU" sz="5400" b="1" dirty="0" smtClean="0"/>
              <a:t>.</a:t>
            </a:r>
            <a:endParaRPr lang="ru-RU" sz="5400" b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9" y="3315037"/>
            <a:ext cx="3059832" cy="35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2600" dirty="0" smtClean="0"/>
              <a:t> </a:t>
            </a:r>
            <a:r>
              <a:rPr lang="ru-RU" sz="2600" b="1" dirty="0" smtClean="0"/>
              <a:t>Под электронным микроскопом </a:t>
            </a:r>
          </a:p>
          <a:p>
            <a:pPr>
              <a:buNone/>
            </a:pPr>
            <a:r>
              <a:rPr lang="ru-RU" sz="2600" b="1" dirty="0" smtClean="0"/>
              <a:t>в ней выявляются митохондрии, </a:t>
            </a:r>
          </a:p>
          <a:p>
            <a:pPr>
              <a:buNone/>
            </a:pPr>
            <a:r>
              <a:rPr lang="ru-RU" sz="2600" b="1" dirty="0" smtClean="0"/>
              <a:t>элементы </a:t>
            </a:r>
            <a:r>
              <a:rPr lang="ru-RU" sz="2600" b="1" dirty="0" err="1" smtClean="0"/>
              <a:t>цитоскелета</a:t>
            </a:r>
            <a:r>
              <a:rPr lang="ru-RU" sz="2600" b="1" dirty="0" smtClean="0"/>
              <a:t>, слабо </a:t>
            </a:r>
          </a:p>
          <a:p>
            <a:pPr>
              <a:buNone/>
            </a:pPr>
            <a:r>
              <a:rPr lang="ru-RU" sz="2600" b="1" dirty="0" smtClean="0"/>
              <a:t>развитый синтетический </a:t>
            </a:r>
          </a:p>
          <a:p>
            <a:pPr>
              <a:buNone/>
            </a:pPr>
            <a:r>
              <a:rPr lang="ru-RU" sz="2600" b="1" dirty="0" smtClean="0"/>
              <a:t>аппарат, скопления гликогена, </a:t>
            </a:r>
          </a:p>
          <a:p>
            <a:pPr>
              <a:buNone/>
            </a:pPr>
            <a:r>
              <a:rPr lang="ru-RU" sz="2600" b="1" dirty="0" smtClean="0"/>
              <a:t>липидные капли, разнообразные </a:t>
            </a:r>
          </a:p>
          <a:p>
            <a:pPr>
              <a:buNone/>
            </a:pPr>
            <a:r>
              <a:rPr lang="ru-RU" sz="2600" b="1" dirty="0" smtClean="0"/>
              <a:t>пузырьки, а также гранулы</a:t>
            </a:r>
          </a:p>
          <a:p>
            <a:pPr>
              <a:buNone/>
            </a:pPr>
            <a:r>
              <a:rPr lang="ru-RU" sz="2600" b="1" dirty="0" smtClean="0"/>
              <a:t> двух типов – специфические и </a:t>
            </a:r>
          </a:p>
          <a:p>
            <a:pPr>
              <a:buNone/>
            </a:pPr>
            <a:r>
              <a:rPr lang="ru-RU" sz="2600" b="1" dirty="0" err="1" smtClean="0"/>
              <a:t>азурофильные</a:t>
            </a:r>
            <a:r>
              <a:rPr lang="ru-RU" sz="2600" b="1" dirty="0" smtClean="0"/>
              <a:t>.</a:t>
            </a:r>
            <a:endParaRPr lang="ru-RU" sz="26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1660" y="1340768"/>
            <a:ext cx="411234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    Специфические (</a:t>
            </a:r>
            <a:r>
              <a:rPr lang="ru-RU" sz="3600" b="1" dirty="0" err="1" smtClean="0">
                <a:solidFill>
                  <a:srgbClr val="FF0000"/>
                </a:solidFill>
              </a:rPr>
              <a:t>базофильные</a:t>
            </a:r>
            <a:r>
              <a:rPr lang="ru-RU" sz="3600" b="1" dirty="0" smtClean="0">
                <a:solidFill>
                  <a:srgbClr val="FF0000"/>
                </a:solidFill>
              </a:rPr>
              <a:t>) гранулы – </a:t>
            </a:r>
            <a:r>
              <a:rPr lang="ru-RU" sz="3600" b="1" dirty="0" smtClean="0"/>
              <a:t>крупные, окрашиваются </a:t>
            </a:r>
            <a:r>
              <a:rPr lang="ru-RU" sz="3600" b="1" dirty="0" err="1" smtClean="0"/>
              <a:t>метахроматически</a:t>
            </a:r>
            <a:r>
              <a:rPr lang="ru-RU" sz="3600" b="1" dirty="0" smtClean="0"/>
              <a:t> – с изменением оттенка основного красителя. Содержимое </a:t>
            </a:r>
            <a:r>
              <a:rPr lang="ru-RU" sz="3600" b="1" dirty="0" err="1" smtClean="0"/>
              <a:t>базофильных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гранул:сульфатированные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гликозаминогликаны</a:t>
            </a:r>
            <a:r>
              <a:rPr lang="ru-RU" sz="3600" b="1" dirty="0" smtClean="0"/>
              <a:t>, связанные с белками (</a:t>
            </a:r>
            <a:r>
              <a:rPr lang="ru-RU" sz="3600" b="1" dirty="0" err="1" smtClean="0"/>
              <a:t>протеогликаны</a:t>
            </a:r>
            <a:r>
              <a:rPr lang="ru-RU" sz="3600" b="1" dirty="0" smtClean="0"/>
              <a:t>) – гепарин (антикоагулянт) и </a:t>
            </a:r>
            <a:r>
              <a:rPr lang="ru-RU" sz="3600" b="1" dirty="0" err="1" smtClean="0"/>
              <a:t>хондроитин</a:t>
            </a:r>
            <a:r>
              <a:rPr lang="ru-RU" sz="3600" b="1" dirty="0" smtClean="0"/>
              <a:t> сульфат, гистамин ферменты (протеазы, </a:t>
            </a:r>
            <a:r>
              <a:rPr lang="ru-RU" sz="3600" b="1" dirty="0" err="1" smtClean="0"/>
              <a:t>пероксидаза</a:t>
            </a:r>
            <a:r>
              <a:rPr lang="ru-RU" sz="3600" b="1" dirty="0" smtClean="0"/>
              <a:t>), хемотаксические факторы эозинофилов и нейтрофилов.</a:t>
            </a:r>
          </a:p>
          <a:p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sz="4800" b="1" dirty="0" smtClean="0"/>
              <a:t>  </a:t>
            </a:r>
            <a:r>
              <a:rPr lang="ru-RU" sz="4800" b="1" dirty="0" err="1" smtClean="0">
                <a:solidFill>
                  <a:srgbClr val="FF0000"/>
                </a:solidFill>
              </a:rPr>
              <a:t>Азурофильные</a:t>
            </a:r>
            <a:r>
              <a:rPr lang="ru-RU" sz="4800" b="1" dirty="0" smtClean="0">
                <a:solidFill>
                  <a:srgbClr val="FF0000"/>
                </a:solidFill>
              </a:rPr>
              <a:t> гранулы </a:t>
            </a:r>
            <a:r>
              <a:rPr lang="ru-RU" sz="4800" b="1" dirty="0" smtClean="0"/>
              <a:t>– сравнительно немногочисленны, представляют собой лизосомы.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/>
              <a:t>СТРОЕНИЕ МОНОЦИТОВ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b="1" dirty="0" smtClean="0"/>
              <a:t>    </a:t>
            </a:r>
            <a:r>
              <a:rPr lang="ru-RU" b="1" dirty="0" smtClean="0">
                <a:solidFill>
                  <a:srgbClr val="FF0000"/>
                </a:solidFill>
              </a:rPr>
              <a:t>Моноциты -</a:t>
            </a:r>
            <a:r>
              <a:rPr lang="ru-RU" b="1" dirty="0" smtClean="0"/>
              <a:t> самые крупные из лейкоцитов. Они образуются в красном костном мозге, откуда попадают в кровь, в которой находятся от 8 ч до 3-4 </a:t>
            </a:r>
            <a:r>
              <a:rPr lang="ru-RU" b="1" dirty="0" err="1" smtClean="0"/>
              <a:t>сут</a:t>
            </a:r>
            <a:r>
              <a:rPr lang="ru-RU" b="1" dirty="0" smtClean="0"/>
              <a:t>. </a:t>
            </a:r>
            <a:endParaRPr lang="ru-RU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5285" y="2996952"/>
            <a:ext cx="4668716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sz="3600" b="1" dirty="0" smtClean="0"/>
              <a:t>В тканях под влиянием микроокружения и стимулирующих факторов они превращаются в различные виды </a:t>
            </a:r>
            <a:r>
              <a:rPr lang="ru-RU" sz="3600" b="1" dirty="0" smtClean="0">
                <a:solidFill>
                  <a:srgbClr val="FF0000"/>
                </a:solidFill>
              </a:rPr>
              <a:t>макрофагов. </a:t>
            </a:r>
            <a:r>
              <a:rPr lang="ru-RU" sz="3600" b="1" dirty="0" smtClean="0"/>
              <a:t>Моноциты в совокупности с макрофагами образуют </a:t>
            </a:r>
            <a:r>
              <a:rPr lang="ru-RU" sz="3600" b="1" dirty="0" smtClean="0">
                <a:solidFill>
                  <a:srgbClr val="FF0000"/>
                </a:solidFill>
              </a:rPr>
              <a:t>единую моноцитарно-макрофагальную систему или систему </a:t>
            </a:r>
            <a:r>
              <a:rPr lang="ru-RU" sz="3600" b="1" dirty="0" err="1" smtClean="0">
                <a:solidFill>
                  <a:srgbClr val="FF0000"/>
                </a:solidFill>
              </a:rPr>
              <a:t>мононуклеарных</a:t>
            </a:r>
            <a:r>
              <a:rPr lang="ru-RU" sz="3600" b="1" dirty="0" smtClean="0">
                <a:solidFill>
                  <a:srgbClr val="FF0000"/>
                </a:solidFill>
              </a:rPr>
              <a:t> фагоцитов .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4387056"/>
            <a:ext cx="2987824" cy="2470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МАЗОК КРОВИ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66408"/>
            <a:ext cx="9179338" cy="5391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5207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3600" b="1" u="sng" dirty="0" smtClean="0">
                <a:solidFill>
                  <a:srgbClr val="FF0000"/>
                </a:solidFill>
              </a:rPr>
              <a:t>Функции моноцитов :</a:t>
            </a:r>
          </a:p>
          <a:p>
            <a:r>
              <a:rPr lang="ru-RU" sz="3600" b="1" dirty="0" smtClean="0"/>
              <a:t>обеспечение реакций неспецифической защиты организма против микробов, опухолевых и зараженных вирусами клеток;</a:t>
            </a:r>
          </a:p>
          <a:p>
            <a:r>
              <a:rPr lang="ru-RU" sz="3600" b="1" dirty="0" smtClean="0"/>
              <a:t>участие в специфических (иммунных) защитных реакциях;</a:t>
            </a:r>
          </a:p>
          <a:p>
            <a:r>
              <a:rPr lang="ru-RU" sz="3600" b="1" dirty="0" smtClean="0"/>
              <a:t>захват и внутриклеточное переваривание различных стареющих и погибших клеток и </a:t>
            </a:r>
            <a:r>
              <a:rPr lang="ru-RU" sz="3600" b="1" dirty="0" err="1" smtClean="0"/>
              <a:t>постклеточных</a:t>
            </a:r>
            <a:r>
              <a:rPr lang="ru-RU" sz="3600" b="1" dirty="0" smtClean="0"/>
              <a:t> структур;</a:t>
            </a:r>
          </a:p>
          <a:p>
            <a:r>
              <a:rPr lang="ru-RU" sz="3600" b="1" dirty="0" smtClean="0"/>
              <a:t>секреторная.</a:t>
            </a:r>
          </a:p>
          <a:p>
            <a:pPr>
              <a:buNone/>
            </a:pP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400" b="1" i="1" dirty="0" err="1" smtClean="0">
                <a:solidFill>
                  <a:srgbClr val="FF0000"/>
                </a:solidFill>
              </a:rPr>
              <a:t>Моноцитоз</a:t>
            </a:r>
            <a:r>
              <a:rPr lang="ru-RU" sz="4400" b="1" i="1" dirty="0" smtClean="0">
                <a:solidFill>
                  <a:srgbClr val="FF0000"/>
                </a:solidFill>
              </a:rPr>
              <a:t> </a:t>
            </a:r>
            <a:r>
              <a:rPr lang="ru-RU" sz="4400" b="1" i="1" dirty="0" smtClean="0"/>
              <a:t>– это </a:t>
            </a:r>
            <a:r>
              <a:rPr lang="ru-RU" sz="4400" b="1" dirty="0" smtClean="0"/>
              <a:t>повышенное содержание моноцитов в крови.</a:t>
            </a:r>
          </a:p>
          <a:p>
            <a:r>
              <a:rPr lang="ru-RU" sz="4400" b="1" i="1" dirty="0" err="1" smtClean="0">
                <a:solidFill>
                  <a:srgbClr val="FF0000"/>
                </a:solidFill>
              </a:rPr>
              <a:t>Моноцитопения</a:t>
            </a:r>
            <a:r>
              <a:rPr lang="ru-RU" sz="4400" b="1" i="1" dirty="0" smtClean="0"/>
              <a:t> – это </a:t>
            </a:r>
            <a:r>
              <a:rPr lang="ru-RU" sz="4400" b="1" dirty="0" smtClean="0"/>
              <a:t>сниженное содержание моноцитов в крови.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255588"/>
            <a:ext cx="4355976" cy="360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sz="4000" b="1" dirty="0" smtClean="0">
                <a:solidFill>
                  <a:srgbClr val="FF0000"/>
                </a:solidFill>
              </a:rPr>
              <a:t>    Размеры моноцитов на мазках </a:t>
            </a:r>
            <a:r>
              <a:rPr lang="ru-RU" sz="4000" b="1" dirty="0" smtClean="0"/>
              <a:t>- 18-20 мкм. Они являются самыми крупными клетками среди лейкоцитов.</a:t>
            </a:r>
          </a:p>
          <a:p>
            <a:pPr>
              <a:buNone/>
            </a:pPr>
            <a:endParaRPr lang="ru-RU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1544" y="2941082"/>
            <a:ext cx="5152456" cy="3916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b="1" i="1" dirty="0" smtClean="0"/>
              <a:t> </a:t>
            </a:r>
            <a:r>
              <a:rPr lang="ru-RU" b="1" dirty="0" smtClean="0">
                <a:solidFill>
                  <a:srgbClr val="FF0000"/>
                </a:solidFill>
              </a:rPr>
              <a:t>Ядро </a:t>
            </a:r>
            <a:r>
              <a:rPr lang="ru-RU" b="1" cap="small" dirty="0" smtClean="0">
                <a:solidFill>
                  <a:srgbClr val="FF0000"/>
                </a:solidFill>
              </a:rPr>
              <a:t>моноцитов </a:t>
            </a:r>
            <a:r>
              <a:rPr lang="ru-RU" b="1" dirty="0" smtClean="0"/>
              <a:t>– крупное,</a:t>
            </a:r>
          </a:p>
          <a:p>
            <a:pPr>
              <a:buNone/>
            </a:pPr>
            <a:r>
              <a:rPr lang="ru-RU" b="1" dirty="0" smtClean="0"/>
              <a:t> эксцентрично расположенное, </a:t>
            </a:r>
          </a:p>
          <a:p>
            <a:pPr>
              <a:buNone/>
            </a:pPr>
            <a:r>
              <a:rPr lang="ru-RU" b="1" dirty="0" smtClean="0"/>
              <a:t>бобовидной или </a:t>
            </a:r>
          </a:p>
          <a:p>
            <a:pPr>
              <a:buNone/>
            </a:pPr>
            <a:r>
              <a:rPr lang="ru-RU" b="1" dirty="0" smtClean="0"/>
              <a:t>подковообразной </a:t>
            </a:r>
          </a:p>
          <a:p>
            <a:pPr>
              <a:buNone/>
            </a:pPr>
            <a:r>
              <a:rPr lang="ru-RU" b="1" dirty="0" smtClean="0"/>
              <a:t>формы </a:t>
            </a:r>
          </a:p>
          <a:p>
            <a:pPr>
              <a:buNone/>
            </a:pPr>
            <a:r>
              <a:rPr lang="ru-RU" b="1" dirty="0" smtClean="0"/>
              <a:t>(реже - дольчатое), </a:t>
            </a:r>
          </a:p>
          <a:p>
            <a:pPr>
              <a:buNone/>
            </a:pPr>
            <a:r>
              <a:rPr lang="ru-RU" b="1" dirty="0" smtClean="0"/>
              <a:t>светлое,</a:t>
            </a:r>
          </a:p>
          <a:p>
            <a:pPr>
              <a:buNone/>
            </a:pPr>
            <a:r>
              <a:rPr lang="ru-RU" b="1" dirty="0" smtClean="0"/>
              <a:t> с одним или </a:t>
            </a:r>
          </a:p>
          <a:p>
            <a:pPr>
              <a:buNone/>
            </a:pPr>
            <a:r>
              <a:rPr lang="ru-RU" b="1" dirty="0" smtClean="0"/>
              <a:t>несколькими </a:t>
            </a:r>
          </a:p>
          <a:p>
            <a:pPr>
              <a:buNone/>
            </a:pPr>
            <a:r>
              <a:rPr lang="ru-RU" b="1" dirty="0" smtClean="0"/>
              <a:t>мелкими</a:t>
            </a:r>
          </a:p>
          <a:p>
            <a:pPr>
              <a:buNone/>
            </a:pPr>
            <a:r>
              <a:rPr lang="ru-RU" b="1" dirty="0" smtClean="0"/>
              <a:t>ядрышками.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0848" y="2492896"/>
            <a:ext cx="5733152" cy="43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8538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b="1" dirty="0" smtClean="0">
                <a:solidFill>
                  <a:srgbClr val="FF0000"/>
                </a:solidFill>
              </a:rPr>
              <a:t>Цитоплазма моноцитов </a:t>
            </a:r>
            <a:r>
              <a:rPr lang="ru-RU" b="1" dirty="0" smtClean="0"/>
              <a:t>- содержит митохондрии, короткие цистерны </a:t>
            </a:r>
            <a:r>
              <a:rPr lang="ru-RU" b="1" dirty="0" err="1" smtClean="0"/>
              <a:t>грЭПС</a:t>
            </a:r>
            <a:r>
              <a:rPr lang="ru-RU" b="1" dirty="0" smtClean="0"/>
              <a:t>, вариабельное число свободных рибосом, полисом, комплекс </a:t>
            </a:r>
            <a:r>
              <a:rPr lang="ru-RU" b="1" dirty="0" err="1" smtClean="0"/>
              <a:t>Гольджи</a:t>
            </a:r>
            <a:r>
              <a:rPr lang="ru-RU" b="1" dirty="0" smtClean="0"/>
              <a:t>.  </a:t>
            </a:r>
            <a:r>
              <a:rPr lang="ru-RU" b="1" dirty="0" err="1" smtClean="0"/>
              <a:t>Цитоскелет</a:t>
            </a:r>
            <a:r>
              <a:rPr lang="ru-RU" b="1" dirty="0" smtClean="0"/>
              <a:t> моноцитов хорошо развит; множественные </a:t>
            </a:r>
            <a:r>
              <a:rPr lang="ru-RU" b="1" dirty="0" err="1" smtClean="0"/>
              <a:t>микрофиламенты</a:t>
            </a:r>
            <a:r>
              <a:rPr lang="ru-RU" b="1" dirty="0" smtClean="0"/>
              <a:t>, концентрирующиеся в периферических участках его цитоплазмы под плазмолеммой в области формирующихся псевдоподий обеспечивают его активные </a:t>
            </a:r>
            <a:r>
              <a:rPr lang="ru-RU" b="1" dirty="0" err="1" smtClean="0"/>
              <a:t>амебоидные</a:t>
            </a:r>
            <a:r>
              <a:rPr lang="ru-RU" b="1" dirty="0" smtClean="0"/>
              <a:t> движения. В цитоплазме присутствуют </a:t>
            </a:r>
            <a:r>
              <a:rPr lang="ru-RU" b="1" dirty="0" err="1" smtClean="0"/>
              <a:t>азурофильные</a:t>
            </a:r>
            <a:r>
              <a:rPr lang="ru-RU" b="1" dirty="0" smtClean="0"/>
              <a:t> гранулы (лизосомы), и богатые гидролитическими ферментами.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4800" b="1" dirty="0" smtClean="0"/>
              <a:t>    </a:t>
            </a:r>
            <a:r>
              <a:rPr lang="ru-RU" sz="4800" b="1" dirty="0" smtClean="0">
                <a:solidFill>
                  <a:srgbClr val="FF0000"/>
                </a:solidFill>
              </a:rPr>
              <a:t>Превращение моноцитов в макрофаги </a:t>
            </a:r>
            <a:r>
              <a:rPr lang="ru-RU" sz="4800" b="1" dirty="0" smtClean="0"/>
              <a:t>происходит в тканях под влиянием местных факторов микроокружения. </a:t>
            </a:r>
            <a:endParaRPr lang="ru-R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787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Структурно-функциональные  изменения  моноцитов  при   их превращении в макрофаги включают: </a:t>
            </a:r>
          </a:p>
          <a:p>
            <a:r>
              <a:rPr lang="ru-RU" sz="3200" b="1" dirty="0" smtClean="0"/>
              <a:t>- увеличение размеров клетки  (до  25-50  мкм);</a:t>
            </a:r>
          </a:p>
          <a:p>
            <a:pPr lvl="0"/>
            <a:r>
              <a:rPr lang="ru-RU" sz="3200" b="1" dirty="0" smtClean="0"/>
              <a:t>-преобразования плазмолеммы с формированием значительного числа складок, увеличением количества </a:t>
            </a:r>
            <a:r>
              <a:rPr lang="ru-RU" sz="3200" b="1" dirty="0" err="1" smtClean="0"/>
              <a:t>микроворсинок</a:t>
            </a:r>
            <a:r>
              <a:rPr lang="ru-RU" sz="3200" b="1" dirty="0" smtClean="0"/>
              <a:t>;</a:t>
            </a:r>
          </a:p>
          <a:p>
            <a:pPr lvl="0"/>
            <a:r>
              <a:rPr lang="ru-RU" sz="3200" b="1" dirty="0" smtClean="0"/>
              <a:t>-повышение активности дыхательных и </a:t>
            </a:r>
            <a:r>
              <a:rPr lang="ru-RU" sz="3200" b="1" dirty="0" err="1" smtClean="0"/>
              <a:t>лизосомальных</a:t>
            </a:r>
            <a:r>
              <a:rPr lang="ru-RU" sz="3200" b="1" dirty="0" smtClean="0"/>
              <a:t> ферментов, одновременное снижение содержания </a:t>
            </a:r>
            <a:r>
              <a:rPr lang="ru-RU" sz="3200" b="1" dirty="0" err="1" smtClean="0"/>
              <a:t>пероксидазы</a:t>
            </a:r>
            <a:r>
              <a:rPr lang="ru-RU" sz="3200" b="1" dirty="0" smtClean="0"/>
              <a:t>;</a:t>
            </a:r>
          </a:p>
          <a:p>
            <a:pPr lvl="0"/>
            <a:r>
              <a:rPr lang="ru-RU" sz="3200" b="1" dirty="0" smtClean="0"/>
              <a:t>-усиление подвижности,  общей метаболической активности, </a:t>
            </a:r>
            <a:r>
              <a:rPr lang="ru-RU" sz="3200" b="1" dirty="0" err="1" smtClean="0"/>
              <a:t>адгезивных</a:t>
            </a:r>
            <a:r>
              <a:rPr lang="ru-RU" sz="3200" b="1" dirty="0" smtClean="0"/>
              <a:t> свойств, способности к </a:t>
            </a:r>
            <a:r>
              <a:rPr lang="ru-RU" sz="3200" b="1" dirty="0" err="1" smtClean="0"/>
              <a:t>пиноцитозу</a:t>
            </a:r>
            <a:r>
              <a:rPr lang="ru-RU" sz="3200" b="1" dirty="0" smtClean="0"/>
              <a:t> и фагоцитозу;</a:t>
            </a:r>
          </a:p>
          <a:p>
            <a:pPr lvl="0"/>
            <a:r>
              <a:rPr lang="ru-RU" sz="3200" b="1" dirty="0" smtClean="0"/>
              <a:t>-изменения чувствительности к гормонам.</a:t>
            </a:r>
          </a:p>
          <a:p>
            <a:endParaRPr lang="ru-RU" sz="3200" dirty="0" smtClean="0"/>
          </a:p>
          <a:p>
            <a:endParaRPr lang="ru-RU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b="1" dirty="0" smtClean="0"/>
              <a:t>Источником развития лимфоцитов служат красный костный мозг и лимфоидные органы, из которых они попадают в кровь и лимфу. Большая часть этих клеток после циркуляции в крови проникает из сосудов в различные ткани, впоследствии вновь возвращаясь в кровь (</a:t>
            </a:r>
            <a:r>
              <a:rPr lang="ru-RU" b="1" dirty="0" err="1" smtClean="0"/>
              <a:t>рециркулирует</a:t>
            </a:r>
            <a:r>
              <a:rPr lang="ru-RU" b="1" dirty="0" smtClean="0"/>
              <a:t>).</a:t>
            </a:r>
            <a:endParaRPr lang="ru-RU" b="1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СТРОЕНИЕ ЛИМФОЦИТОВ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36434" y="4437112"/>
            <a:ext cx="2007566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i="1" dirty="0" smtClean="0"/>
              <a:t>    </a:t>
            </a:r>
            <a:r>
              <a:rPr lang="ru-RU" b="1" dirty="0" smtClean="0"/>
              <a:t>Обеспечение реакций иммунитета - специфической защиты от чужеродных и измененных собственных антигенов, которая осуществляется благодаря выработке антител (гуморальный иммунитет) или контактному воздействию клеток-эффекторов иммунной системы (клеточный иммунитет). Лимфоциты являются главными клетками иммунной системы.</a:t>
            </a:r>
          </a:p>
          <a:p>
            <a:pPr>
              <a:buNone/>
            </a:pPr>
            <a:r>
              <a:rPr lang="ru-RU" b="1" dirty="0" smtClean="0"/>
              <a:t>    Регуляция деятельности клеток других типов в иммунных реакциях, процессах роста, дифференцировки и регенерации тканей посредством контактных взаимодействий и секреции ряда </a:t>
            </a:r>
            <a:r>
              <a:rPr lang="ru-RU" b="1" dirty="0" err="1" smtClean="0"/>
              <a:t>цитокинов</a:t>
            </a:r>
            <a:r>
              <a:rPr lang="ru-RU" b="1" dirty="0" smtClean="0"/>
              <a:t> (</a:t>
            </a:r>
            <a:r>
              <a:rPr lang="ru-RU" b="1" dirty="0" err="1" smtClean="0"/>
              <a:t>лимфокинов</a:t>
            </a:r>
            <a:r>
              <a:rPr lang="ru-RU" b="1" dirty="0" smtClean="0"/>
              <a:t>).</a:t>
            </a:r>
          </a:p>
          <a:p>
            <a:endParaRPr lang="ru-RU" b="1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i="1" dirty="0" smtClean="0"/>
              <a:t> </a:t>
            </a:r>
            <a:r>
              <a:rPr lang="ru-RU" sz="4800" b="1" dirty="0" smtClean="0">
                <a:solidFill>
                  <a:schemeClr val="bg1"/>
                </a:solidFill>
              </a:rPr>
              <a:t>Функции лимфоцитов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Лимфоцитоз </a:t>
            </a:r>
            <a:r>
              <a:rPr lang="ru-RU" sz="4800" b="1" dirty="0" smtClean="0"/>
              <a:t>– это повышенное содержание лимфоцитов в крови.</a:t>
            </a:r>
          </a:p>
          <a:p>
            <a:r>
              <a:rPr lang="ru-RU" sz="4800" b="1" dirty="0" err="1" smtClean="0">
                <a:solidFill>
                  <a:srgbClr val="FF0000"/>
                </a:solidFill>
              </a:rPr>
              <a:t>Лимфоцитопения</a:t>
            </a:r>
            <a:r>
              <a:rPr lang="ru-RU" sz="4800" b="1" dirty="0" smtClean="0">
                <a:solidFill>
                  <a:srgbClr val="FF0000"/>
                </a:solidFill>
              </a:rPr>
              <a:t> </a:t>
            </a:r>
            <a:r>
              <a:rPr lang="ru-RU" sz="4800" b="1" dirty="0" smtClean="0"/>
              <a:t>– это сниженное содержание лимфоцитов в крови.</a:t>
            </a:r>
            <a:endParaRPr lang="ru-R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95739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sz="3600" b="1" dirty="0">
                <a:solidFill>
                  <a:srgbClr val="FF0000"/>
                </a:solidFill>
              </a:rPr>
              <a:t>Гемограмма, или формула крови </a:t>
            </a:r>
            <a:r>
              <a:rPr lang="ru-RU" sz="3600" b="1" dirty="0"/>
              <a:t>– это количественное соотношение форменных элементов крови.</a:t>
            </a: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82834695"/>
              </p:ext>
            </p:extLst>
          </p:nvPr>
        </p:nvGraphicFramePr>
        <p:xfrm>
          <a:off x="0" y="1772816"/>
          <a:ext cx="914400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0132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b="1" i="1" dirty="0" smtClean="0"/>
              <a:t>    </a:t>
            </a:r>
            <a:r>
              <a:rPr lang="ru-RU" sz="4400" b="1" dirty="0" smtClean="0"/>
              <a:t>Размеры лимфоцитов варьируют в широких пределах и позволяют выделить три их группы, которые различаются также по своим морфологическим и функциональным особенностям: </a:t>
            </a:r>
            <a:r>
              <a:rPr lang="ru-RU" sz="4400" b="1" dirty="0" smtClean="0">
                <a:solidFill>
                  <a:srgbClr val="FF0000"/>
                </a:solidFill>
              </a:rPr>
              <a:t>малые, средние и большие лимфоциты.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i="1" dirty="0" smtClean="0"/>
              <a:t>    </a:t>
            </a:r>
            <a:r>
              <a:rPr lang="ru-RU" sz="3600" b="1" dirty="0" smtClean="0">
                <a:solidFill>
                  <a:srgbClr val="FF0000"/>
                </a:solidFill>
              </a:rPr>
              <a:t>Малые лимфоциты </a:t>
            </a:r>
            <a:r>
              <a:rPr lang="ru-RU" sz="3600" b="1" dirty="0" smtClean="0"/>
              <a:t>(диаметр на мазках - 6-7 мкм) - наиболее многочисленная группа (в крови составляют до 80-90% всех </a:t>
            </a:r>
            <a:r>
              <a:rPr lang="ru-RU" sz="3600" b="1" dirty="0" err="1" smtClean="0"/>
              <a:t>лимфоцигов</a:t>
            </a:r>
            <a:r>
              <a:rPr lang="ru-RU" sz="3600" b="1" dirty="0" smtClean="0"/>
              <a:t>). Способны при </a:t>
            </a:r>
            <a:r>
              <a:rPr lang="ru-RU" sz="3600" b="1" dirty="0" err="1" smtClean="0"/>
              <a:t>антигенной</a:t>
            </a:r>
            <a:r>
              <a:rPr lang="ru-RU" sz="3600" b="1" dirty="0" smtClean="0"/>
              <a:t> стимуляции или воздействии веществ, индуцирующих митоз (</a:t>
            </a:r>
            <a:r>
              <a:rPr lang="ru-RU" sz="3600" b="1" dirty="0" err="1" smtClean="0"/>
              <a:t>митогенов</a:t>
            </a:r>
            <a:r>
              <a:rPr lang="ru-RU" sz="3600" b="1" dirty="0" smtClean="0"/>
              <a:t>) превращаться в более крупные, </a:t>
            </a:r>
            <a:r>
              <a:rPr lang="ru-RU" sz="3600" b="1" dirty="0" err="1" smtClean="0"/>
              <a:t>пролиферативно</a:t>
            </a:r>
            <a:r>
              <a:rPr lang="ru-RU" sz="3600" b="1" dirty="0" smtClean="0"/>
              <a:t> активные (</a:t>
            </a:r>
            <a:r>
              <a:rPr lang="ru-RU" sz="3600" b="1" dirty="0" err="1" smtClean="0"/>
              <a:t>бластные</a:t>
            </a:r>
            <a:r>
              <a:rPr lang="ru-RU" sz="3600" b="1" dirty="0" smtClean="0"/>
              <a:t>) клетки в результате так называемого процесса </a:t>
            </a:r>
            <a:r>
              <a:rPr lang="ru-RU" sz="3600" b="1" dirty="0" err="1" smtClean="0">
                <a:solidFill>
                  <a:srgbClr val="FF0000"/>
                </a:solidFill>
              </a:rPr>
              <a:t>бласттрансформации</a:t>
            </a:r>
            <a:r>
              <a:rPr lang="ru-RU" sz="3600" b="1" dirty="0" smtClean="0">
                <a:solidFill>
                  <a:srgbClr val="FF0000"/>
                </a:solidFill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i="1" dirty="0" smtClean="0"/>
              <a:t>    </a:t>
            </a:r>
            <a:r>
              <a:rPr lang="ru-RU" sz="4400" b="1" dirty="0" smtClean="0">
                <a:solidFill>
                  <a:srgbClr val="FF0000"/>
                </a:solidFill>
              </a:rPr>
              <a:t>Ядро малых лимфоцитов </a:t>
            </a:r>
            <a:r>
              <a:rPr lang="ru-RU" sz="4400" b="1" dirty="0" smtClean="0"/>
              <a:t>- круглое, овальное или бобовидное, </a:t>
            </a:r>
            <a:r>
              <a:rPr lang="ru-RU" sz="4400" b="1" dirty="0" err="1" smtClean="0"/>
              <a:t>темное,занимает</a:t>
            </a:r>
            <a:r>
              <a:rPr lang="ru-RU" sz="4400" b="1" dirty="0" smtClean="0"/>
              <a:t> до 90% площади клетки.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764022"/>
            <a:ext cx="4211960" cy="409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>
              <a:buNone/>
            </a:pPr>
            <a:r>
              <a:rPr lang="ru-RU" b="1" i="1" dirty="0" smtClean="0"/>
              <a:t>    </a:t>
            </a:r>
            <a:r>
              <a:rPr lang="ru-RU" b="1" dirty="0" smtClean="0">
                <a:solidFill>
                  <a:srgbClr val="FF0000"/>
                </a:solidFill>
              </a:rPr>
              <a:t>Цитоплазма малых лимфоцитов </a:t>
            </a:r>
            <a:r>
              <a:rPr lang="ru-RU" b="1" dirty="0" smtClean="0"/>
              <a:t>содержит слабо развитые органеллы - рибосомы, </a:t>
            </a:r>
            <a:r>
              <a:rPr lang="ru-RU" b="1" dirty="0" err="1" smtClean="0"/>
              <a:t>полисомы</a:t>
            </a:r>
            <a:r>
              <a:rPr lang="ru-RU" b="1" dirty="0" smtClean="0"/>
              <a:t>, цистерны </a:t>
            </a:r>
            <a:r>
              <a:rPr lang="ru-RU" b="1" dirty="0" err="1" smtClean="0"/>
              <a:t>грЭПС</a:t>
            </a:r>
            <a:r>
              <a:rPr lang="ru-RU" b="1" dirty="0" smtClean="0"/>
              <a:t> центриоли, митохондрии, </a:t>
            </a:r>
            <a:r>
              <a:rPr lang="ru-RU" b="1" dirty="0" err="1" smtClean="0"/>
              <a:t>азурофильные</a:t>
            </a:r>
            <a:r>
              <a:rPr lang="ru-RU" b="1" dirty="0" smtClean="0"/>
              <a:t> гранулы, включения гликогена, отдельные вакуоли. </a:t>
            </a:r>
            <a:r>
              <a:rPr lang="ru-RU" b="1" dirty="0" err="1" smtClean="0"/>
              <a:t>Цитоскелет</a:t>
            </a:r>
            <a:r>
              <a:rPr lang="ru-RU" b="1" dirty="0" smtClean="0"/>
              <a:t> лимфоцитов хорошо выражен; он представлен микротрубочками, промежуточными </a:t>
            </a:r>
            <a:r>
              <a:rPr lang="ru-RU" b="1" dirty="0" err="1" smtClean="0"/>
              <a:t>виментиновыми</a:t>
            </a:r>
            <a:r>
              <a:rPr lang="ru-RU" b="1" dirty="0" smtClean="0"/>
              <a:t> </a:t>
            </a:r>
            <a:r>
              <a:rPr lang="ru-RU" b="1" dirty="0" err="1" smtClean="0"/>
              <a:t>филаментами</a:t>
            </a:r>
            <a:r>
              <a:rPr lang="ru-RU" b="1" dirty="0" smtClean="0"/>
              <a:t> и </a:t>
            </a:r>
            <a:r>
              <a:rPr lang="ru-RU" b="1" dirty="0" err="1" smtClean="0"/>
              <a:t>микрофиламентами</a:t>
            </a:r>
            <a:r>
              <a:rPr lang="ru-RU" b="1" dirty="0" smtClean="0"/>
              <a:t>. Последние накапливаются по мере дифференцировки и в покоящемся лимфоците сосредоточены под плазмолеммой. При активации клетки они концентрируются в </a:t>
            </a:r>
            <a:r>
              <a:rPr lang="ru-RU" b="1" dirty="0" err="1" smtClean="0"/>
              <a:t>микроворсинках</a:t>
            </a:r>
            <a:r>
              <a:rPr lang="ru-RU" b="1" dirty="0" smtClean="0"/>
              <a:t> и псевдоподиях (с помощью которых лимфоцит мигрирует через стенку </a:t>
            </a:r>
            <a:r>
              <a:rPr lang="ru-RU" b="1" dirty="0" err="1" smtClean="0"/>
              <a:t>венул</a:t>
            </a:r>
            <a:r>
              <a:rPr lang="ru-RU" b="1" dirty="0" smtClean="0"/>
              <a:t>).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    </a:t>
            </a:r>
            <a:r>
              <a:rPr lang="ru-RU" sz="3600" b="1" dirty="0" smtClean="0">
                <a:solidFill>
                  <a:srgbClr val="FF0000"/>
                </a:solidFill>
              </a:rPr>
              <a:t>Средние лимфоциты</a:t>
            </a:r>
            <a:r>
              <a:rPr lang="ru-RU" sz="3600" b="1" dirty="0" smtClean="0"/>
              <a:t> (диаметр на мазках - 8-9 мкм) в крови человека составляют около 10% всех лимфоцитов. Морфологически они сходны с малыми лимфоцитами, однако их ядро светлее (содержит меньше </a:t>
            </a:r>
            <a:r>
              <a:rPr lang="ru-RU" sz="3600" b="1" dirty="0" err="1" smtClean="0"/>
              <a:t>гетерохроматина</a:t>
            </a:r>
            <a:r>
              <a:rPr lang="ru-RU" sz="3600" b="1" dirty="0" smtClean="0"/>
              <a:t>), цитоплазма развита значительнее и занимает относительно больший объем в клетке.</a:t>
            </a:r>
          </a:p>
          <a:p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b="1" i="1" dirty="0" smtClean="0"/>
              <a:t>    </a:t>
            </a:r>
            <a:r>
              <a:rPr lang="ru-RU" b="1" dirty="0" smtClean="0">
                <a:solidFill>
                  <a:srgbClr val="FF0000"/>
                </a:solidFill>
              </a:rPr>
              <a:t>Большие лимфоциты </a:t>
            </a:r>
            <a:r>
              <a:rPr lang="ru-RU" b="1" dirty="0" smtClean="0"/>
              <a:t>(диаметр на мазках - 10-18 мкм) в значительном количестве встречаются лишь в лимфоидной ткани и обычно отсутствуют в крови. Характеризуются светлым (с преобладанием </a:t>
            </a:r>
            <a:r>
              <a:rPr lang="ru-RU" b="1" dirty="0" err="1" smtClean="0"/>
              <a:t>эухроматина</a:t>
            </a:r>
            <a:r>
              <a:rPr lang="ru-RU" b="1" dirty="0" smtClean="0"/>
              <a:t>) ядром округлой или бобовидной формы с отчетливо выявляемыми ядрышками, обширной </a:t>
            </a:r>
            <a:r>
              <a:rPr lang="ru-RU" b="1" dirty="0" err="1" smtClean="0"/>
              <a:t>слабобазофильной</a:t>
            </a:r>
            <a:r>
              <a:rPr lang="ru-RU" b="1" dirty="0" smtClean="0"/>
              <a:t> цитоплазмой со сравнительно хорошо развитыми органеллами. Они обычно являются активно делящимися (</a:t>
            </a:r>
            <a:r>
              <a:rPr lang="ru-RU" b="1" dirty="0" err="1" smtClean="0"/>
              <a:t>бластными</a:t>
            </a:r>
            <a:r>
              <a:rPr lang="ru-RU" b="1" dirty="0" smtClean="0"/>
              <a:t>) формами развивающихся клеток лимфоидного ряда - </a:t>
            </a:r>
            <a:r>
              <a:rPr lang="ru-RU" b="1" dirty="0" err="1" smtClean="0"/>
              <a:t>лимфобластами</a:t>
            </a:r>
            <a:r>
              <a:rPr lang="ru-RU" b="1" dirty="0" smtClean="0"/>
              <a:t> или </a:t>
            </a:r>
            <a:r>
              <a:rPr lang="ru-RU" b="1" dirty="0" err="1" smtClean="0"/>
              <a:t>иммунобластами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b="1" i="1" dirty="0" smtClean="0"/>
              <a:t>    </a:t>
            </a:r>
            <a:r>
              <a:rPr lang="ru-RU" b="1" dirty="0" smtClean="0">
                <a:solidFill>
                  <a:srgbClr val="FF0000"/>
                </a:solidFill>
              </a:rPr>
              <a:t>Классификация лимфоцитов  по  функциональному  признаку</a:t>
            </a:r>
            <a:r>
              <a:rPr lang="ru-RU" b="1" dirty="0" smtClean="0"/>
              <a:t> выделяет Т- и В-лимфоциты. Они различаются: (1) местом своей дифференцировки, (2) характером экспрессии интегральных белков (клеточных маркеров) на плазмолемме, (3) ролью в обеспечении клеточного (Т-лимфоциты) или гуморального (В-лимфоциты во взаимодействии с Т-лимфоцитами) иммунитета, (4) содержанием в крови  и (5) распределением в органах иммунной системы и периферических тканях.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928</TotalTime>
  <Words>2939</Words>
  <Application>Microsoft Office PowerPoint</Application>
  <PresentationFormat>Экран (4:3)</PresentationFormat>
  <Paragraphs>293</Paragraphs>
  <Slides>102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102</vt:i4>
      </vt:variant>
    </vt:vector>
  </HeadingPairs>
  <TitlesOfParts>
    <vt:vector size="10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ФУНКЦИИ КРОВИ</vt:lpstr>
      <vt:lpstr>Презентация PowerPoint</vt:lpstr>
      <vt:lpstr>МАЗОК КРОВИ</vt:lpstr>
      <vt:lpstr>Презентация PowerPoint</vt:lpstr>
      <vt:lpstr>Классификация лейкоцитов</vt:lpstr>
      <vt:lpstr>Классификация лейкоцитов</vt:lpstr>
      <vt:lpstr>Презентация PowerPoint</vt:lpstr>
      <vt:lpstr>Презентация PowerPoint</vt:lpstr>
      <vt:lpstr>Химический состав  плазмы  крови:</vt:lpstr>
      <vt:lpstr>Презентация PowerPoint</vt:lpstr>
      <vt:lpstr>СТРОЕНИЕ ЭРИТРОЦИТОВ</vt:lpstr>
      <vt:lpstr>Количество эритроцитов</vt:lpstr>
      <vt:lpstr>Форма эритроцитов</vt:lpstr>
      <vt:lpstr>Презентация PowerPoint</vt:lpstr>
      <vt:lpstr>Презентация PowerPoint</vt:lpstr>
      <vt:lpstr> Размеры эритроцитов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СТАРЕНИЕ ЭРИТРОЦИТОВ</vt:lpstr>
      <vt:lpstr>Презентация PowerPoint</vt:lpstr>
      <vt:lpstr>СТРОЕНИЕ ТРОМБОЦИТОВ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СТРОЕНИЕ НЕЙТРОФИЛОВ</vt:lpstr>
      <vt:lpstr> ФУНКЦИИ НЕЙТРОФИЛОВ </vt:lpstr>
      <vt:lpstr>СТРОЕНИЕ НЕЙТРОФИЛОВ</vt:lpstr>
      <vt:lpstr>  Размеры  нейтрофилов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Фагоцитоз микроорганизма нейтрофилом  </vt:lpstr>
      <vt:lpstr>СТРОЕНИЕ НЕЙТРОФИЛОВ Фагоцитоз микроорганизма нейтрофилом</vt:lpstr>
      <vt:lpstr>СТРОЕНИЕ ЭОЗИНОФИЛА</vt:lpstr>
      <vt:lpstr>Функции эозинофильных гранулоцитов</vt:lpstr>
      <vt:lpstr>Презентация PowerPoint</vt:lpstr>
      <vt:lpstr> Размеры эозинофильных гранулоцитов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СТРОЕНИЕ БАЗОФИЛОВ</vt:lpstr>
      <vt:lpstr> Размеры эозинофильных гранулоцитов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СТРОЕНИЕ МОНОЦИТОВ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СТРОЕНИЕ ЛИМФОЦИТОВ</vt:lpstr>
      <vt:lpstr> Функции лимфоцитов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SONY</dc:creator>
  <cp:lastModifiedBy>User</cp:lastModifiedBy>
  <cp:revision>132</cp:revision>
  <dcterms:created xsi:type="dcterms:W3CDTF">2015-02-26T16:09:56Z</dcterms:created>
  <dcterms:modified xsi:type="dcterms:W3CDTF">2020-03-19T05:02:58Z</dcterms:modified>
</cp:coreProperties>
</file>